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2192000" cy="6858000"/>
  <p:notesSz cx="6858000" cy="9144000"/>
  <p:embeddedFontLst>
    <p:embeddedFont>
      <p:font typeface="Inter" panose="020B0604020202020204" charset="0"/>
      <p:regular r:id="rId40"/>
      <p:bold r:id="rId41"/>
      <p:italic r:id="rId42"/>
      <p:boldItalic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Playfair Display" panose="020F0502020204030204" pitchFamily="2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pMtnVYkdkksNMvQFBROyADTDY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2384D5-B3B2-4B4E-B3CD-E79FD131A2B6}">
  <a:tblStyle styleId="{3E2384D5-B3B2-4B4E-B3CD-E79FD131A2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D86F8D3-41DC-447D-A95C-4386327F14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59" Type="http://customschemas.google.com/relationships/presentationmetadata" Target="metadata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ferrari/#:~:text=Founded%3A%201947,143.%20World%27s%20Bes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a9d1a098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33a9d1a098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b9fd808b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b9fd808b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326809b7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g3326809b7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1e46d2c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g331e46d2cd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31e46d2c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331e46d2c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3b9fd808b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33b9fd808b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3b9fd808b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g33b9fd808b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0" name="Google Shape;7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32c4b6bbf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g332c4b6bbf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3bcf93c125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3bcf93c125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5" name="Google Shape;8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3bb7d93c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3bb7d93c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3c10ae75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3c10ae75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3c10ae75a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3c10ae75a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3c6736a6a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3c6736a6a1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3c10ae75a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3c10ae75a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3c6736a6a1_6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3c6736a6a1_6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3c6736a6a1_6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3c6736a6a1_6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3c10ae75a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3c10ae75a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3c10ae75a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3c10ae75a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3c6736a6a1_6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2" name="Google Shape;1202;g33c6736a6a1_6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3c6736a6a1_6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3c6736a6a1_6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3e79e4bbb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33e79e4bbb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3e79e4bbb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3e79e4bbb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33e79e4bbb0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33e79e4bbb0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2006246ad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2006246ad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2006246ad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32006246ad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1e3ba216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31e3ba216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Ferrari | Company Overview &amp; News</a:t>
            </a:r>
            <a:br>
              <a:rPr lang="en-US"/>
            </a:b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6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marL="2743200" lvl="5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marL="3657600" lvl="7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marL="4114800" lvl="8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 rot="5400000">
            <a:off x="3154892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body" idx="1"/>
          </p:nvPr>
        </p:nvSpPr>
        <p:spPr>
          <a:xfrm rot="5400000">
            <a:off x="360892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marL="2743200" lvl="5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marL="3657600" lvl="7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marL="4114800" lvl="8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/>
          <p:nvPr/>
        </p:nvSpPr>
        <p:spPr>
          <a:xfrm>
            <a:off x="3665400" y="998400"/>
            <a:ext cx="4861200" cy="48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2"/>
          <p:cNvSpPr/>
          <p:nvPr/>
        </p:nvSpPr>
        <p:spPr>
          <a:xfrm>
            <a:off x="3990600" y="1323600"/>
            <a:ext cx="4210800" cy="4210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2"/>
          <p:cNvSpPr txBox="1">
            <a:spLocks noGrp="1"/>
          </p:cNvSpPr>
          <p:nvPr>
            <p:ph type="ctrTitle"/>
          </p:nvPr>
        </p:nvSpPr>
        <p:spPr>
          <a:xfrm>
            <a:off x="4128333" y="2169600"/>
            <a:ext cx="3935100" cy="21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ubTitle" idx="1"/>
          </p:nvPr>
        </p:nvSpPr>
        <p:spPr>
          <a:xfrm>
            <a:off x="4128483" y="4355907"/>
            <a:ext cx="39351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3"/>
          <p:cNvSpPr txBox="1">
            <a:spLocks noGrp="1"/>
          </p:cNvSpPr>
          <p:nvPr>
            <p:ph type="title"/>
          </p:nvPr>
        </p:nvSpPr>
        <p:spPr>
          <a:xfrm>
            <a:off x="679400" y="1898500"/>
            <a:ext cx="108333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4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4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6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body" idx="1"/>
          </p:nvPr>
        </p:nvSpPr>
        <p:spPr>
          <a:xfrm>
            <a:off x="415600" y="185517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4" name="Google Shape;114;p38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9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3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39"/>
          <p:cNvSpPr txBox="1">
            <a:spLocks noGrp="1"/>
          </p:cNvSpPr>
          <p:nvPr>
            <p:ph type="title"/>
          </p:nvPr>
        </p:nvSpPr>
        <p:spPr>
          <a:xfrm>
            <a:off x="354000" y="1477267"/>
            <a:ext cx="5393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9" name="Google Shape;119;p39"/>
          <p:cNvSpPr txBox="1">
            <a:spLocks noGrp="1"/>
          </p:cNvSpPr>
          <p:nvPr>
            <p:ph type="subTitle" idx="1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3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9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0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24" name="Google Shape;124;p40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1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1"/>
          <p:cNvSpPr txBox="1">
            <a:spLocks noGrp="1"/>
          </p:cNvSpPr>
          <p:nvPr>
            <p:ph type="title" hasCustomPrompt="1"/>
          </p:nvPr>
        </p:nvSpPr>
        <p:spPr>
          <a:xfrm>
            <a:off x="415600" y="1644133"/>
            <a:ext cx="113607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41"/>
          <p:cNvSpPr txBox="1">
            <a:spLocks noGrp="1"/>
          </p:cNvSpPr>
          <p:nvPr>
            <p:ph type="body" idx="1"/>
          </p:nvPr>
        </p:nvSpPr>
        <p:spPr>
          <a:xfrm>
            <a:off x="415600" y="3892600"/>
            <a:ext cx="113607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2006246ad_1_136"/>
          <p:cNvSpPr/>
          <p:nvPr/>
        </p:nvSpPr>
        <p:spPr>
          <a:xfrm>
            <a:off x="3665400" y="998400"/>
            <a:ext cx="4861200" cy="48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32006246ad_1_136"/>
          <p:cNvSpPr/>
          <p:nvPr/>
        </p:nvSpPr>
        <p:spPr>
          <a:xfrm>
            <a:off x="3990600" y="1323600"/>
            <a:ext cx="4210800" cy="4210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32006246ad_1_136"/>
          <p:cNvSpPr txBox="1">
            <a:spLocks noGrp="1"/>
          </p:cNvSpPr>
          <p:nvPr>
            <p:ph type="ctrTitle"/>
          </p:nvPr>
        </p:nvSpPr>
        <p:spPr>
          <a:xfrm>
            <a:off x="4128333" y="2169600"/>
            <a:ext cx="3935100" cy="211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g332006246ad_1_136"/>
          <p:cNvSpPr txBox="1">
            <a:spLocks noGrp="1"/>
          </p:cNvSpPr>
          <p:nvPr>
            <p:ph type="subTitle" idx="1"/>
          </p:nvPr>
        </p:nvSpPr>
        <p:spPr>
          <a:xfrm>
            <a:off x="4128483" y="4355907"/>
            <a:ext cx="3935100" cy="93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sz="24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9" name="Google Shape;139;g332006246ad_1_136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2006246ad_1_142"/>
          <p:cNvSpPr txBox="1">
            <a:spLocks noGrp="1"/>
          </p:cNvSpPr>
          <p:nvPr>
            <p:ph type="title"/>
          </p:nvPr>
        </p:nvSpPr>
        <p:spPr>
          <a:xfrm>
            <a:off x="679400" y="1898500"/>
            <a:ext cx="10833300" cy="239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" name="Google Shape;142;g332006246ad_1_142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2006246ad_1_145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32006246ad_1_145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332006246ad_1_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g332006246ad_1_145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2006246ad_1_150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g332006246ad_1_15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1" name="Google Shape;151;g332006246ad_1_15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2" name="Google Shape;152;g332006246ad_1_150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2006246ad_1_155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332006246ad_1_155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2006246ad_1_15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58" name="Google Shape;158;g332006246ad_1_158"/>
          <p:cNvSpPr txBox="1">
            <a:spLocks noGrp="1"/>
          </p:cNvSpPr>
          <p:nvPr>
            <p:ph type="body" idx="1"/>
          </p:nvPr>
        </p:nvSpPr>
        <p:spPr>
          <a:xfrm>
            <a:off x="415600" y="185517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9" name="Google Shape;159;g332006246ad_1_158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2006246ad_1_162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 sz="64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2" name="Google Shape;162;g332006246ad_1_162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marL="2743200" lvl="5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marL="3657600" lvl="7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marL="4114800" lvl="8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2006246ad_1_165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" name="Google Shape;165;g332006246ad_1_165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g332006246ad_1_165"/>
          <p:cNvSpPr txBox="1">
            <a:spLocks noGrp="1"/>
          </p:cNvSpPr>
          <p:nvPr>
            <p:ph type="title"/>
          </p:nvPr>
        </p:nvSpPr>
        <p:spPr>
          <a:xfrm>
            <a:off x="354000" y="1477267"/>
            <a:ext cx="5393700" cy="2244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67" name="Google Shape;167;g332006246ad_1_165"/>
          <p:cNvSpPr txBox="1">
            <a:spLocks noGrp="1"/>
          </p:cNvSpPr>
          <p:nvPr>
            <p:ph type="subTitle" idx="1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8" name="Google Shape;168;g332006246ad_1_165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g332006246ad_1_165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2006246ad_1_172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72" name="Google Shape;172;g332006246ad_1_172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2006246ad_1_175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32006246ad_1_175"/>
          <p:cNvSpPr txBox="1">
            <a:spLocks noGrp="1"/>
          </p:cNvSpPr>
          <p:nvPr>
            <p:ph type="title" hasCustomPrompt="1"/>
          </p:nvPr>
        </p:nvSpPr>
        <p:spPr>
          <a:xfrm>
            <a:off x="415600" y="1644133"/>
            <a:ext cx="11360700" cy="214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300"/>
              <a:buFont typeface="Lato"/>
              <a:buNone/>
              <a:defRPr sz="133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g332006246ad_1_175"/>
          <p:cNvSpPr txBox="1">
            <a:spLocks noGrp="1"/>
          </p:cNvSpPr>
          <p:nvPr>
            <p:ph type="body" idx="1"/>
          </p:nvPr>
        </p:nvSpPr>
        <p:spPr>
          <a:xfrm>
            <a:off x="415600" y="3892600"/>
            <a:ext cx="11360700" cy="142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g332006246ad_1_175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2006246ad_1_180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481542" y="2937933"/>
            <a:ext cx="51816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marL="1371600" lvl="2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marL="1371600" lvl="2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3"/>
          </p:nvPr>
        </p:nvSpPr>
        <p:spPr>
          <a:xfrm>
            <a:off x="3096683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body" idx="4"/>
          </p:nvPr>
        </p:nvSpPr>
        <p:spPr>
          <a:xfrm>
            <a:off x="3096683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1"/>
          </p:nvPr>
        </p:nvSpPr>
        <p:spPr>
          <a:xfrm>
            <a:off x="2383367" y="182033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2pPr>
            <a:lvl3pPr marL="1371600" lvl="2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»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2"/>
          </p:nvPr>
        </p:nvSpPr>
        <p:spPr>
          <a:xfrm>
            <a:off x="304800" y="956733"/>
            <a:ext cx="2005542" cy="31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9"/>
          <p:cNvSpPr txBox="1">
            <a:spLocks noGrp="1"/>
          </p:cNvSpPr>
          <p:nvPr>
            <p:ph type="body" idx="1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8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8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0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  <a:defRPr sz="19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  <a:defRPr sz="19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2006246ad_1_132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7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layfair Display"/>
              <a:buNone/>
              <a:defRPr sz="43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2" name="Google Shape;132;g332006246ad_1_1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●"/>
              <a:defRPr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○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■"/>
              <a:defRPr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Google Shape;133;g332006246ad_1_132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5.png"/><Relationship Id="rId5" Type="http://schemas.openxmlformats.org/officeDocument/2006/relationships/image" Target="../media/image2.jp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51.png"/><Relationship Id="rId10" Type="http://schemas.openxmlformats.org/officeDocument/2006/relationships/image" Target="../media/image33.png"/><Relationship Id="rId4" Type="http://schemas.openxmlformats.org/officeDocument/2006/relationships/image" Target="../media/image43.png"/><Relationship Id="rId9" Type="http://schemas.openxmlformats.org/officeDocument/2006/relationships/image" Target="../media/image29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.jp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jp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jp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2.jp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6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.jp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.jp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c.gov/ix?doc=/Archives/edgar/data/0001648416/000164841625000027/race-20241231.htm" TargetMode="External"/><Relationship Id="rId13" Type="http://schemas.openxmlformats.org/officeDocument/2006/relationships/hyperlink" Target="https://finance.yahoo.com/quote/PIRC.MI/key-statistics/" TargetMode="External"/><Relationship Id="rId18" Type="http://schemas.openxmlformats.org/officeDocument/2006/relationships/hyperlink" Target="https://dgaddcosprod.blob.core.windows.net/cxf-corporate/attachments/mtnjrz5tj4fdf1ku50enzo8f-2024-annual-results-guide.pdf" TargetMode="External"/><Relationship Id="rId26" Type="http://schemas.openxmlformats.org/officeDocument/2006/relationships/hyperlink" Target="https://www.ferrari.com/en-EN/news" TargetMode="External"/><Relationship Id="rId3" Type="http://schemas.openxmlformats.org/officeDocument/2006/relationships/image" Target="../media/image2.jpg"/><Relationship Id="rId21" Type="http://schemas.openxmlformats.org/officeDocument/2006/relationships/hyperlink" Target="https://www.fortunebusinessinsights.com/luxury-car-market-104453%5BAssessed" TargetMode="External"/><Relationship Id="rId7" Type="http://schemas.openxmlformats.org/officeDocument/2006/relationships/hyperlink" Target="https://www.continental.com/en/press/press-releases/fiscal-year-2024/" TargetMode="External"/><Relationship Id="rId12" Type="http://schemas.openxmlformats.org/officeDocument/2006/relationships/hyperlink" Target="https://corp2-assets.pirelli.com/corporate/Pirelli_FY2024_Preliminary_Results_Presentation.pdf" TargetMode="External"/><Relationship Id="rId17" Type="http://schemas.openxmlformats.org/officeDocument/2006/relationships/hyperlink" Target="https://www.michelin.com/en/investors/stock-exchange/share-data" TargetMode="External"/><Relationship Id="rId25" Type="http://schemas.openxmlformats.org/officeDocument/2006/relationships/hyperlink" Target="https://www.macrotrends.net" TargetMode="External"/><Relationship Id="rId2" Type="http://schemas.openxmlformats.org/officeDocument/2006/relationships/notesSlide" Target="../notesSlides/notesSlide34.xml"/><Relationship Id="rId16" Type="http://schemas.openxmlformats.org/officeDocument/2006/relationships/hyperlink" Target="https://www.bridgestone.com/ir/stock-quote/" TargetMode="External"/><Relationship Id="rId20" Type="http://schemas.openxmlformats.org/officeDocument/2006/relationships/hyperlink" Target="https://www.businessresearchinsights.com/market-reports/motorsports-market-108693" TargetMode="External"/><Relationship Id="rId29" Type="http://schemas.openxmlformats.org/officeDocument/2006/relationships/hyperlink" Target="https://cdn.ferrari.com/cms/network/media/pdf/2024_02_01%20-%20Ferrari%20FY%202023%20Results%20Press%20Release.pdf" TargetMode="Externa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cdn.continental.com/fileadmin/__imported/sites/corporate/_international/english/hubpages/30_20investors/40_20events/results/fyr_2024/2024_fact_sheet_en.pdf?_gl=1*12hvxfp*_ga*MTM1ODg0MTk5Mi4xNzQxMjk2ODE0*_ga_CXY4Q1X5YZ*MTc0MTI5NjgxMy4xLjEuMTc0MTI5Njg4NS4wLjAuMA" TargetMode="External"/><Relationship Id="rId11" Type="http://schemas.openxmlformats.org/officeDocument/2006/relationships/hyperlink" Target="https://corporate.pirelli.com/corporate/en-ww/investors/financial-publications/financial-reports" TargetMode="External"/><Relationship Id="rId24" Type="http://schemas.openxmlformats.org/officeDocument/2006/relationships/hyperlink" Target="https://corporate.ferrari.com" TargetMode="External"/><Relationship Id="rId5" Type="http://schemas.openxmlformats.org/officeDocument/2006/relationships/hyperlink" Target="https://companiesmarketcap.com/continental/marketcap/" TargetMode="External"/><Relationship Id="rId15" Type="http://schemas.openxmlformats.org/officeDocument/2006/relationships/hyperlink" Target="https://www.bridgestone.com/ir/library/result/pdf/e_r6_4_4_results.pdf" TargetMode="External"/><Relationship Id="rId23" Type="http://schemas.openxmlformats.org/officeDocument/2006/relationships/hyperlink" Target="https://www.ferrari.com/en-EN" TargetMode="External"/><Relationship Id="rId28" Type="http://schemas.openxmlformats.org/officeDocument/2006/relationships/hyperlink" Target="https://www.carscoops.com" TargetMode="External"/><Relationship Id="rId10" Type="http://schemas.openxmlformats.org/officeDocument/2006/relationships/hyperlink" Target="https://corporate.pirelli.com/corporate/en-ww/sustainability/reports" TargetMode="External"/><Relationship Id="rId19" Type="http://schemas.openxmlformats.org/officeDocument/2006/relationships/hyperlink" Target="https://corporate.goodyear.com/us/en/investors/reports-and-filings.html" TargetMode="External"/><Relationship Id="rId4" Type="http://schemas.openxmlformats.org/officeDocument/2006/relationships/hyperlink" Target="https://www.coolest-gadgets.com/ferrari-statistics/" TargetMode="External"/><Relationship Id="rId9" Type="http://schemas.openxmlformats.org/officeDocument/2006/relationships/hyperlink" Target="https://www.mckinsey.com/industries/semiconductors/our-insights/the-future-of-automotive-computing-cloud-and-edge" TargetMode="External"/><Relationship Id="rId14" Type="http://schemas.openxmlformats.org/officeDocument/2006/relationships/hyperlink" Target="https://finance.yahoo.com/quote/GT/" TargetMode="External"/><Relationship Id="rId22" Type="http://schemas.openxmlformats.org/officeDocument/2006/relationships/hyperlink" Target="https://corporate.apollotyres.com/investors/financial-reporting/#?activeTab=Annual_Report" TargetMode="External"/><Relationship Id="rId27" Type="http://schemas.openxmlformats.org/officeDocument/2006/relationships/hyperlink" Target="https://www.ferraribit.com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rketscreener.com/quote/stock/APOLLO-TYRES-LIMITED-6493106/finances/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alphaspread.com/security/nse/apollotyre/dcf-valuation/base-cas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www.ferrari.com/en-US" TargetMode="External"/><Relationship Id="rId5" Type="http://schemas.openxmlformats.org/officeDocument/2006/relationships/hyperlink" Target="https://corporate.apollotyres.com/" TargetMode="External"/><Relationship Id="rId4" Type="http://schemas.openxmlformats.org/officeDocument/2006/relationships/hyperlink" Target="https://www.alphaspread.com/security/mil/pirc/financials/cash-flow-statement/free-cash-flo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"/>
          <p:cNvSpPr/>
          <p:nvPr/>
        </p:nvSpPr>
        <p:spPr>
          <a:xfrm>
            <a:off x="-205725" y="-16987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3182" r="-23181"/>
            </a:stretch>
          </a:blipFill>
          <a:ln>
            <a:noFill/>
          </a:ln>
        </p:spPr>
      </p:sp>
      <p:sp>
        <p:nvSpPr>
          <p:cNvPr id="185" name="Google Shape;185;p1"/>
          <p:cNvSpPr txBox="1"/>
          <p:nvPr/>
        </p:nvSpPr>
        <p:spPr>
          <a:xfrm>
            <a:off x="6092825" y="3343910"/>
            <a:ext cx="6350" cy="14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3442891" y="5423959"/>
            <a:ext cx="5306219" cy="15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Arial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/>
          <p:nvPr/>
        </p:nvSpPr>
        <p:spPr>
          <a:xfrm>
            <a:off x="3231150" y="4869250"/>
            <a:ext cx="5729700" cy="1737600"/>
          </a:xfrm>
          <a:prstGeom prst="roundRect">
            <a:avLst>
              <a:gd name="adj" fmla="val 16667"/>
            </a:avLst>
          </a:prstGeom>
          <a:solidFill>
            <a:srgbClr val="B497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Great Wall Street of UT/Texas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Kaiwen Tai | Olivia Pan | Lingya Qiao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Lucy Liu | Zhan Su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University of Texas at Austin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"/>
          <p:cNvSpPr/>
          <p:nvPr/>
        </p:nvSpPr>
        <p:spPr>
          <a:xfrm>
            <a:off x="2735850" y="2252550"/>
            <a:ext cx="6720300" cy="2352900"/>
          </a:xfrm>
          <a:prstGeom prst="roundRect">
            <a:avLst>
              <a:gd name="adj" fmla="val 16667"/>
            </a:avLst>
          </a:prstGeom>
          <a:solidFill>
            <a:srgbClr val="B497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</a:rPr>
              <a:t>M&amp;A Grand Prix: Where Speed Meets Strategy</a:t>
            </a:r>
            <a:endParaRPr sz="1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a9d1a098c_0_36"/>
          <p:cNvSpPr txBox="1"/>
          <p:nvPr/>
        </p:nvSpPr>
        <p:spPr>
          <a:xfrm>
            <a:off x="173000" y="5569600"/>
            <a:ext cx="113160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Source: (MacroTrends, 2024), (Ferrari Corporate, 2024), (Carscoops, 2024),(Ferrari, 2024),(CarExpert, 2024), (BIT:RACE Financials, 2024),(Business Research Insight, 2024),(Ferrari Press Release, 2024)</a:t>
            </a:r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g33a9d1a098c_0_36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33a9d1a098c_0_36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g33a9d1a098c_0_36"/>
          <p:cNvCxnSpPr/>
          <p:nvPr/>
        </p:nvCxnSpPr>
        <p:spPr>
          <a:xfrm rot="10800000" flipH="1">
            <a:off x="240000" y="749963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2" name="Google Shape;402;g33a9d1a098c_0_36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" name="Google Shape;403;g33a9d1a098c_0_36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g33a9d1a098c_0_36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g33a9d1a098c_0_36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6" name="Google Shape;406;g33a9d1a098c_0_36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g33a9d1a098c_0_36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g33a9d1a098c_0_36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g33a9d1a098c_0_36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g33a9d1a098c_0_36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g33a9d1a098c_0_36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g33a9d1a098c_0_36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g33a9d1a098c_0_36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g33a9d1a098c_0_36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g33a9d1a098c_0_36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 b="0" i="0" u="none" strike="noStrike" cap="none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6" name="Google Shape;416;g33a9d1a098c_0_36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7" name="Google Shape;417;g33a9d1a098c_0_36"/>
          <p:cNvSpPr txBox="1"/>
          <p:nvPr/>
        </p:nvSpPr>
        <p:spPr>
          <a:xfrm>
            <a:off x="240000" y="38400"/>
            <a:ext cx="10589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Pirelli &amp; C. S.p.A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g33a9d1a098c_0_36"/>
          <p:cNvSpPr txBox="1"/>
          <p:nvPr/>
        </p:nvSpPr>
        <p:spPr>
          <a:xfrm>
            <a:off x="240000" y="446250"/>
            <a:ext cx="1014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Core Business , Financial Highlights , Strategic Focus , Market Position</a:t>
            </a:r>
            <a:endParaRPr sz="4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g33a9d1a098c_0_36"/>
          <p:cNvSpPr/>
          <p:nvPr/>
        </p:nvSpPr>
        <p:spPr>
          <a:xfrm>
            <a:off x="8310275" y="3593650"/>
            <a:ext cx="3397200" cy="1984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Headquartered in Italy, plans of expanding the U.S market, mitigate tariff impacts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 b="1">
                <a:solidFill>
                  <a:schemeClr val="lt1"/>
                </a:solidFill>
              </a:rPr>
              <a:t>Sustainability </a:t>
            </a:r>
            <a:r>
              <a:rPr lang="en-US" sz="1100">
                <a:solidFill>
                  <a:schemeClr val="lt1"/>
                </a:solidFill>
              </a:rPr>
              <a:t>goals of science-based Net zero approach, aim to reduce energy consumption by </a:t>
            </a:r>
            <a:r>
              <a:rPr lang="en-US" sz="1100" b="1">
                <a:solidFill>
                  <a:schemeClr val="lt1"/>
                </a:solidFill>
              </a:rPr>
              <a:t>80%</a:t>
            </a:r>
            <a:r>
              <a:rPr lang="en-US" sz="1100">
                <a:solidFill>
                  <a:schemeClr val="lt1"/>
                </a:solidFill>
              </a:rPr>
              <a:t> in 2026</a:t>
            </a:r>
            <a:endParaRPr sz="1100" i="0" u="none" strike="noStrike" cap="none">
              <a:solidFill>
                <a:schemeClr val="lt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Focus on </a:t>
            </a:r>
            <a:r>
              <a:rPr lang="en-US" sz="1100" b="1">
                <a:solidFill>
                  <a:schemeClr val="lt1"/>
                </a:solidFill>
              </a:rPr>
              <a:t>high value</a:t>
            </a:r>
            <a:r>
              <a:rPr lang="en-US" sz="1100">
                <a:solidFill>
                  <a:schemeClr val="lt1"/>
                </a:solidFill>
              </a:rPr>
              <a:t> and </a:t>
            </a:r>
            <a:r>
              <a:rPr lang="en-US" sz="1100" b="1">
                <a:solidFill>
                  <a:schemeClr val="lt1"/>
                </a:solidFill>
              </a:rPr>
              <a:t>speciality tires </a:t>
            </a:r>
            <a:r>
              <a:rPr lang="en-US" sz="1100">
                <a:solidFill>
                  <a:schemeClr val="lt1"/>
                </a:solidFill>
              </a:rPr>
              <a:t>for </a:t>
            </a:r>
            <a:r>
              <a:rPr lang="en-US" sz="1100" b="1">
                <a:solidFill>
                  <a:schemeClr val="lt1"/>
                </a:solidFill>
              </a:rPr>
              <a:t>premium vehicles</a:t>
            </a:r>
            <a:endParaRPr sz="1100" b="1">
              <a:solidFill>
                <a:schemeClr val="lt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</a:rPr>
              <a:t>Sole tire provider of Formula 1 </a:t>
            </a:r>
            <a:endParaRPr sz="11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g33a9d1a098c_0_36"/>
          <p:cNvSpPr/>
          <p:nvPr/>
        </p:nvSpPr>
        <p:spPr>
          <a:xfrm>
            <a:off x="4570563" y="3623950"/>
            <a:ext cx="3397200" cy="1796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 : Eu/Mid East/Africa-45%; </a:t>
            </a:r>
            <a:b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Asia - Pacific : 39%; Americas : 26%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volume of production, high price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Customization and special editions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33a9d1a098c_0_36"/>
          <p:cNvSpPr/>
          <p:nvPr/>
        </p:nvSpPr>
        <p:spPr>
          <a:xfrm>
            <a:off x="297388" y="1247400"/>
            <a:ext cx="3898800" cy="1984800"/>
          </a:xfrm>
          <a:prstGeom prst="roundRect">
            <a:avLst>
              <a:gd name="adj" fmla="val 19295"/>
            </a:avLst>
          </a:prstGeom>
          <a:solidFill>
            <a:srgbClr val="B6124A"/>
          </a:solidFill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Revenue Growth (2020-2027): $</a:t>
            </a:r>
            <a:r>
              <a:rPr lang="en-US" sz="1000">
                <a:solidFill>
                  <a:schemeClr val="lt1"/>
                </a:solidFill>
              </a:rPr>
              <a:t>4.500 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million - $6</a:t>
            </a:r>
            <a:r>
              <a:rPr lang="en-US" sz="1000">
                <a:solidFill>
                  <a:schemeClr val="lt1"/>
                </a:solidFill>
              </a:rPr>
              <a:t>,000 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million USD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Gross Profit Margins (2023): </a:t>
            </a:r>
            <a:r>
              <a:rPr lang="en-US" sz="1000">
                <a:solidFill>
                  <a:schemeClr val="lt1"/>
                </a:solidFill>
              </a:rPr>
              <a:t>33.85%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 Profit Rate : </a:t>
            </a:r>
            <a:r>
              <a:rPr lang="en-US" sz="1000">
                <a:solidFill>
                  <a:schemeClr val="lt1"/>
                </a:solidFill>
              </a:rPr>
              <a:t>6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000">
                <a:solidFill>
                  <a:schemeClr val="lt1"/>
                </a:solidFill>
              </a:rPr>
              <a:t>7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Cash Flow(2023): </a:t>
            </a:r>
            <a:r>
              <a:rPr lang="en-US" sz="1000">
                <a:solidFill>
                  <a:schemeClr val="lt1"/>
                </a:solidFill>
              </a:rPr>
              <a:t>303.60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million USD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Debt(2023): 33</a:t>
            </a:r>
            <a:r>
              <a:rPr lang="en-US" sz="1000">
                <a:solidFill>
                  <a:schemeClr val="lt1"/>
                </a:solidFill>
              </a:rPr>
              <a:t>92.55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million USD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Stock Performance &amp; Valuation :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Price/earnings ratio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(2025):</a:t>
            </a: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>
                <a:solidFill>
                  <a:schemeClr val="lt1"/>
                </a:solidFill>
              </a:rPr>
              <a:t>14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 Capitalization(2025): </a:t>
            </a:r>
            <a:r>
              <a:rPr lang="en-US" sz="1000">
                <a:solidFill>
                  <a:schemeClr val="lt1"/>
                </a:solidFill>
              </a:rPr>
              <a:t>6000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million USD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Enterprise value/EBITDA : </a:t>
            </a:r>
            <a:r>
              <a:rPr lang="en-US" sz="1000">
                <a:solidFill>
                  <a:schemeClr val="lt1"/>
                </a:solidFill>
              </a:rPr>
              <a:t>6.6-8.6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33a9d1a098c_0_36"/>
          <p:cNvSpPr txBox="1"/>
          <p:nvPr/>
        </p:nvSpPr>
        <p:spPr>
          <a:xfrm>
            <a:off x="240000" y="803700"/>
            <a:ext cx="444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Pirelli &amp; C</a:t>
            </a:r>
            <a:r>
              <a:rPr lang="en-US" sz="16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Financials Overview:</a:t>
            </a:r>
            <a:endParaRPr sz="1600" b="1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g33a9d1a098c_0_36"/>
          <p:cNvSpPr txBox="1"/>
          <p:nvPr/>
        </p:nvSpPr>
        <p:spPr>
          <a:xfrm>
            <a:off x="4547063" y="3057038"/>
            <a:ext cx="342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Pirelli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Market Overview:</a:t>
            </a:r>
            <a:endParaRPr sz="1600" b="1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g33a9d1a098c_0_36"/>
          <p:cNvSpPr txBox="1"/>
          <p:nvPr/>
        </p:nvSpPr>
        <p:spPr>
          <a:xfrm>
            <a:off x="8379938" y="3255663"/>
            <a:ext cx="342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Pirelli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Strategic Plan </a:t>
            </a:r>
            <a:r>
              <a:rPr lang="en-US" sz="1600" b="1">
                <a:latin typeface="Lato"/>
                <a:ea typeface="Lato"/>
                <a:cs typeface="Lato"/>
                <a:sym typeface="Lato"/>
              </a:rPr>
              <a:t>and mission</a:t>
            </a:r>
            <a:endParaRPr sz="1600" b="1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5" name="Google Shape;425;g33a9d1a098c_0_36"/>
          <p:cNvCxnSpPr/>
          <p:nvPr/>
        </p:nvCxnSpPr>
        <p:spPr>
          <a:xfrm>
            <a:off x="4610575" y="1585225"/>
            <a:ext cx="14100" cy="1186800"/>
          </a:xfrm>
          <a:prstGeom prst="straightConnector1">
            <a:avLst/>
          </a:prstGeom>
          <a:noFill/>
          <a:ln w="1905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6" name="Google Shape;426;g33a9d1a098c_0_36" descr="File:Pirelli - logo full (Italy, 1997)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611" y="123000"/>
            <a:ext cx="153368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33a9d1a098c_0_3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400" y="3394150"/>
            <a:ext cx="3523788" cy="2178872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g33a9d1a098c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4575" y="-64887"/>
            <a:ext cx="1370975" cy="7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33a9d1a098c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225" y="3691400"/>
            <a:ext cx="3565132" cy="1883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3a9d1a098c_0_36"/>
          <p:cNvSpPr txBox="1"/>
          <p:nvPr/>
        </p:nvSpPr>
        <p:spPr>
          <a:xfrm>
            <a:off x="381000" y="33528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Earnings Per Share Trend: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1" name="Google Shape;431;g33a9d1a098c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2350" y="994475"/>
            <a:ext cx="3095399" cy="223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3a9d1a098c_0_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1050" y="890451"/>
            <a:ext cx="3523798" cy="217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3b9fd808bc_0_5"/>
          <p:cNvSpPr/>
          <p:nvPr/>
        </p:nvSpPr>
        <p:spPr>
          <a:xfrm>
            <a:off x="489075" y="1048463"/>
            <a:ext cx="113970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g33b9fd808bc_0_5"/>
          <p:cNvSpPr/>
          <p:nvPr/>
        </p:nvSpPr>
        <p:spPr>
          <a:xfrm>
            <a:off x="489075" y="2239513"/>
            <a:ext cx="113970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g33b9fd808bc_0_5"/>
          <p:cNvSpPr/>
          <p:nvPr/>
        </p:nvSpPr>
        <p:spPr>
          <a:xfrm>
            <a:off x="489075" y="3441250"/>
            <a:ext cx="113970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g33b9fd808bc_0_5"/>
          <p:cNvSpPr/>
          <p:nvPr/>
        </p:nvSpPr>
        <p:spPr>
          <a:xfrm>
            <a:off x="489075" y="4646850"/>
            <a:ext cx="113970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g33b9fd808bc_0_5"/>
          <p:cNvCxnSpPr/>
          <p:nvPr/>
        </p:nvCxnSpPr>
        <p:spPr>
          <a:xfrm rot="10800000" flipH="1">
            <a:off x="246450" y="836575"/>
            <a:ext cx="11699100" cy="6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2" name="Google Shape;442;g33b9fd808b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5100" y="4745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g33b9fd808bc_0_5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4" name="Google Shape;444;g33b9fd808bc_0_5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g33b9fd808bc_0_5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g33b9fd808bc_0_5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g33b9fd808bc_0_5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8" name="Google Shape;448;g33b9fd808bc_0_5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g33b9fd808bc_0_5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0" name="Google Shape;450;g33b9fd808bc_0_5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g33b9fd808bc_0_5"/>
          <p:cNvSpPr txBox="1"/>
          <p:nvPr/>
        </p:nvSpPr>
        <p:spPr>
          <a:xfrm>
            <a:off x="3671417" y="58524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g33b9fd808bc_0_5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g33b9fd808bc_0_5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g33b9fd808bc_0_5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g33b9fd808bc_0_5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g33b9fd808bc_0_5"/>
          <p:cNvSpPr txBox="1"/>
          <p:nvPr/>
        </p:nvSpPr>
        <p:spPr>
          <a:xfrm>
            <a:off x="19915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7" name="Google Shape;457;g33b9fd808bc_0_5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g33b9fd808bc_0_5"/>
          <p:cNvSpPr txBox="1"/>
          <p:nvPr/>
        </p:nvSpPr>
        <p:spPr>
          <a:xfrm>
            <a:off x="263775" y="125025"/>
            <a:ext cx="1169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Potential Strategic Synergies</a:t>
            </a:r>
            <a:endParaRPr sz="25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potential for cross selling, up selling, market power capture, and end to end capability synergies exist between Ferrari and Pirelli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g33b9fd808bc_0_5"/>
          <p:cNvSpPr/>
          <p:nvPr/>
        </p:nvSpPr>
        <p:spPr>
          <a:xfrm>
            <a:off x="474850" y="1037775"/>
            <a:ext cx="2720700" cy="1075500"/>
          </a:xfrm>
          <a:prstGeom prst="homePlate">
            <a:avLst>
              <a:gd name="adj" fmla="val 89493"/>
            </a:avLst>
          </a:prstGeom>
          <a:gradFill>
            <a:gsLst>
              <a:gs pos="0">
                <a:srgbClr val="FACCCC"/>
              </a:gs>
              <a:gs pos="100000">
                <a:srgbClr val="EA5959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 - Selling</a:t>
            </a:r>
            <a:endParaRPr sz="2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g33b9fd808bc_0_5"/>
          <p:cNvSpPr/>
          <p:nvPr/>
        </p:nvSpPr>
        <p:spPr>
          <a:xfrm>
            <a:off x="474850" y="4646850"/>
            <a:ext cx="2720700" cy="1075500"/>
          </a:xfrm>
          <a:prstGeom prst="homePlate">
            <a:avLst>
              <a:gd name="adj" fmla="val 63459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End-to-End</a:t>
            </a:r>
            <a:endParaRPr sz="2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Capabilities</a:t>
            </a:r>
            <a:endParaRPr sz="2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g33b9fd808bc_0_5"/>
          <p:cNvSpPr/>
          <p:nvPr/>
        </p:nvSpPr>
        <p:spPr>
          <a:xfrm>
            <a:off x="474850" y="3443188"/>
            <a:ext cx="2720700" cy="1075500"/>
          </a:xfrm>
          <a:prstGeom prst="homePlate">
            <a:avLst>
              <a:gd name="adj" fmla="val 89042"/>
            </a:avLst>
          </a:prstGeom>
          <a:gradFill>
            <a:gsLst>
              <a:gs pos="0">
                <a:srgbClr val="FACCCC"/>
              </a:gs>
              <a:gs pos="100000">
                <a:srgbClr val="EA5959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Market Power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g33b9fd808bc_0_5"/>
          <p:cNvSpPr/>
          <p:nvPr/>
        </p:nvSpPr>
        <p:spPr>
          <a:xfrm>
            <a:off x="474850" y="2239513"/>
            <a:ext cx="2720700" cy="1075500"/>
          </a:xfrm>
          <a:prstGeom prst="homePlate">
            <a:avLst>
              <a:gd name="adj" fmla="val 64054"/>
            </a:avLst>
          </a:prstGeom>
          <a:gradFill>
            <a:gsLst>
              <a:gs pos="0">
                <a:srgbClr val="FACCCC"/>
              </a:gs>
              <a:gs pos="100000">
                <a:srgbClr val="EA5959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 - Selling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3" name="Google Shape;463;g33b9fd808bc_0_5"/>
          <p:cNvCxnSpPr/>
          <p:nvPr/>
        </p:nvCxnSpPr>
        <p:spPr>
          <a:xfrm>
            <a:off x="3429725" y="2231850"/>
            <a:ext cx="0" cy="10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g33b9fd808bc_0_5"/>
          <p:cNvCxnSpPr/>
          <p:nvPr/>
        </p:nvCxnSpPr>
        <p:spPr>
          <a:xfrm>
            <a:off x="3429725" y="3439338"/>
            <a:ext cx="0" cy="10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g33b9fd808bc_0_5"/>
          <p:cNvCxnSpPr/>
          <p:nvPr/>
        </p:nvCxnSpPr>
        <p:spPr>
          <a:xfrm>
            <a:off x="3429725" y="4642963"/>
            <a:ext cx="0" cy="109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3b9fd808bc_0_5"/>
          <p:cNvSpPr/>
          <p:nvPr/>
        </p:nvSpPr>
        <p:spPr>
          <a:xfrm>
            <a:off x="3400925" y="1039825"/>
            <a:ext cx="28800" cy="1075500"/>
          </a:xfrm>
          <a:prstGeom prst="rect">
            <a:avLst/>
          </a:prstGeom>
          <a:gradFill>
            <a:gsLst>
              <a:gs pos="0">
                <a:srgbClr val="FACCCC"/>
              </a:gs>
              <a:gs pos="100000">
                <a:srgbClr val="EA595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g33b9fd808bc_0_5"/>
          <p:cNvSpPr/>
          <p:nvPr/>
        </p:nvSpPr>
        <p:spPr>
          <a:xfrm>
            <a:off x="3400925" y="2240525"/>
            <a:ext cx="28800" cy="1075500"/>
          </a:xfrm>
          <a:prstGeom prst="rect">
            <a:avLst/>
          </a:prstGeom>
          <a:gradFill>
            <a:gsLst>
              <a:gs pos="0">
                <a:srgbClr val="FACCCC"/>
              </a:gs>
              <a:gs pos="100000">
                <a:srgbClr val="EA595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g33b9fd808bc_0_5"/>
          <p:cNvSpPr/>
          <p:nvPr/>
        </p:nvSpPr>
        <p:spPr>
          <a:xfrm>
            <a:off x="3415325" y="3445063"/>
            <a:ext cx="28800" cy="1075500"/>
          </a:xfrm>
          <a:prstGeom prst="rect">
            <a:avLst/>
          </a:prstGeom>
          <a:gradFill>
            <a:gsLst>
              <a:gs pos="0">
                <a:srgbClr val="FACCCC"/>
              </a:gs>
              <a:gs pos="100000">
                <a:srgbClr val="EA595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g33b9fd808bc_0_5"/>
          <p:cNvSpPr/>
          <p:nvPr/>
        </p:nvSpPr>
        <p:spPr>
          <a:xfrm>
            <a:off x="3415325" y="4647250"/>
            <a:ext cx="28800" cy="1075500"/>
          </a:xfrm>
          <a:prstGeom prst="rect">
            <a:avLst/>
          </a:prstGeom>
          <a:gradFill>
            <a:gsLst>
              <a:gs pos="0">
                <a:srgbClr val="FACCCC"/>
              </a:gs>
              <a:gs pos="100000">
                <a:srgbClr val="EA595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g33b9fd808bc_0_5"/>
          <p:cNvSpPr txBox="1"/>
          <p:nvPr/>
        </p:nvSpPr>
        <p:spPr>
          <a:xfrm>
            <a:off x="4882900" y="1015563"/>
            <a:ext cx="68010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Integration beyond OEM fitment: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Ferrari can integrate Pirelli’s tire solutions throughout its ecosystem, not just on new cars.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Pirelli access to Ferrari’s clientele: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Pirelli gains a direct channel to Ferrari’s exclusive customer base, which is composed of enthusiasts who demand top-tier performance products.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Co-branded and exclusive tire lines: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A deeper partnership opens the door to co-branded tires and Ferrari-specific editions from Pirelli.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g33b9fd808bc_0_5"/>
          <p:cNvSpPr txBox="1"/>
          <p:nvPr/>
        </p:nvSpPr>
        <p:spPr>
          <a:xfrm>
            <a:off x="4882900" y="4561225"/>
            <a:ext cx="68922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Joint R&amp;D and innovation (including EV tires):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A tighter strategic coupling enables Ferrari and Pirelli to collaborate from the very start of vehicle development.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Manufacturing and supply chain efficiency: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Closer integration can also unlock cost and efficiency gains in production and logistics. It will just-in-time delivery of tires and reducing inventory holding costs for both.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Integrated ecosystem &amp; smart technology: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The Ferrari-Pirelli partnership can create a seamless performance ecosystem that extends from the vehicle to services to digital experiences.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g33b9fd808bc_0_5"/>
          <p:cNvSpPr txBox="1"/>
          <p:nvPr/>
        </p:nvSpPr>
        <p:spPr>
          <a:xfrm>
            <a:off x="4863075" y="3400375"/>
            <a:ext cx="71541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Control over brand experience &amp; pricing: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By internalizing Pirelli’s tire supply (through an exclusive partnership or deeper integration), Ferrari can exert greater control over a critical aspect of vehicle performance.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Exclusive partnership as competitive moat: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A deep alliance or exclusivity contract between Ferrari and Pirelli can create a formidable barrier against rival tire manufacturers.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Luxury branding and exclusivity synergies: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Both Ferrari and Pirelli occupy the pinnacle of brand perception in their respective domains – Ferrari for sports cars and Pirelli for performance tires.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g33b9fd808bc_0_5"/>
          <p:cNvSpPr txBox="1"/>
          <p:nvPr/>
        </p:nvSpPr>
        <p:spPr>
          <a:xfrm>
            <a:off x="4882900" y="2214563"/>
            <a:ext cx="6892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Premium performance bundles: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Ferrari can create high-end packages that bundle Pirelli’s latest tire technology with exclusive driving experiences.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Tire personalization and track-specific sets: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Both brands can tap into personalization trends, offering made-to-order tire options for Ferrari buyers.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Dealers as premium tire retailers: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Ferrari’s global dealer and service network can become a high-end sales channel for Pirelli’s aftermarket business.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4" name="Google Shape;474;g33b9fd808bc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525" y="2279800"/>
            <a:ext cx="1021575" cy="9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33b9fd808bc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525" y="1118350"/>
            <a:ext cx="1021577" cy="9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33b9fd808bc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2725" y="4718950"/>
            <a:ext cx="1021575" cy="9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33b9fd808bc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7650" y="3498425"/>
            <a:ext cx="1021575" cy="89998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33b9fd808bc_0_5"/>
          <p:cNvSpPr txBox="1"/>
          <p:nvPr/>
        </p:nvSpPr>
        <p:spPr>
          <a:xfrm>
            <a:off x="535925" y="5609575"/>
            <a:ext cx="10372800" cy="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Source:</a:t>
            </a:r>
            <a:r>
              <a:rPr lang="en-US" sz="1100"/>
              <a:t> (Pirelli, 2024), (Ferrari Corse Clienti, 2024), (Ferrari.com, 2024), (Pirelli Press Release, 2024), (Ferrari Corporate, 2024), (Pirelli Classic Collection, 2024).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3326809b71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275" y="2410525"/>
            <a:ext cx="1376400" cy="12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3326809b7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375" y="984825"/>
            <a:ext cx="1438200" cy="134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3326809b71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25" y="2410525"/>
            <a:ext cx="1376400" cy="12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3326809b717_0_0"/>
          <p:cNvPicPr preferRelativeResize="0"/>
          <p:nvPr/>
        </p:nvPicPr>
        <p:blipFill rotWithShape="1">
          <a:blip r:embed="rId6">
            <a:alphaModFix/>
          </a:blip>
          <a:srcRect l="15464" r="15312"/>
          <a:stretch/>
        </p:blipFill>
        <p:spPr>
          <a:xfrm>
            <a:off x="9171300" y="3636200"/>
            <a:ext cx="2952375" cy="24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3326809b717_0_0"/>
          <p:cNvPicPr preferRelativeResize="0"/>
          <p:nvPr/>
        </p:nvPicPr>
        <p:blipFill rotWithShape="1">
          <a:blip r:embed="rId7">
            <a:alphaModFix/>
          </a:blip>
          <a:srcRect t="2893"/>
          <a:stretch/>
        </p:blipFill>
        <p:spPr>
          <a:xfrm>
            <a:off x="3988250" y="3694600"/>
            <a:ext cx="3663749" cy="22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3326809b717_0_0"/>
          <p:cNvSpPr txBox="1"/>
          <p:nvPr/>
        </p:nvSpPr>
        <p:spPr>
          <a:xfrm>
            <a:off x="623225" y="14415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3326809b717_0_0"/>
          <p:cNvSpPr txBox="1"/>
          <p:nvPr/>
        </p:nvSpPr>
        <p:spPr>
          <a:xfrm>
            <a:off x="623225" y="14415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g3326809b717_0_0"/>
          <p:cNvCxnSpPr/>
          <p:nvPr/>
        </p:nvCxnSpPr>
        <p:spPr>
          <a:xfrm rot="10800000" flipH="1">
            <a:off x="294039" y="891851"/>
            <a:ext cx="11381100" cy="10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1" name="Google Shape;491;g3326809b717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24100" y="4800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g3326809b717_0_0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3" name="Google Shape;493;g3326809b717_0_0"/>
          <p:cNvCxnSpPr/>
          <p:nvPr/>
        </p:nvCxnSpPr>
        <p:spPr>
          <a:xfrm>
            <a:off x="40968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4" name="Google Shape;494;g3326809b717_0_0"/>
          <p:cNvCxnSpPr/>
          <p:nvPr/>
        </p:nvCxnSpPr>
        <p:spPr>
          <a:xfrm rot="10800000" flipH="1">
            <a:off x="19739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5" name="Google Shape;495;g3326809b717_0_0"/>
          <p:cNvCxnSpPr/>
          <p:nvPr/>
        </p:nvCxnSpPr>
        <p:spPr>
          <a:xfrm rot="10800000" flipH="1">
            <a:off x="353819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6" name="Google Shape;496;g3326809b717_0_0"/>
          <p:cNvCxnSpPr/>
          <p:nvPr/>
        </p:nvCxnSpPr>
        <p:spPr>
          <a:xfrm rot="10800000" flipH="1">
            <a:off x="510245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g3326809b717_0_0"/>
          <p:cNvCxnSpPr/>
          <p:nvPr/>
        </p:nvCxnSpPr>
        <p:spPr>
          <a:xfrm rot="10800000" flipH="1">
            <a:off x="666670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8" name="Google Shape;498;g3326809b717_0_0"/>
          <p:cNvCxnSpPr/>
          <p:nvPr/>
        </p:nvCxnSpPr>
        <p:spPr>
          <a:xfrm rot="10800000" flipH="1">
            <a:off x="823096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9" name="Google Shape;499;g3326809b717_0_0"/>
          <p:cNvSpPr txBox="1"/>
          <p:nvPr/>
        </p:nvSpPr>
        <p:spPr>
          <a:xfrm>
            <a:off x="374100" y="601970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g3326809b717_0_0"/>
          <p:cNvSpPr txBox="1"/>
          <p:nvPr/>
        </p:nvSpPr>
        <p:spPr>
          <a:xfrm>
            <a:off x="3592042" y="598400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 b="0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 b="0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g3326809b717_0_0"/>
          <p:cNvSpPr txBox="1"/>
          <p:nvPr/>
        </p:nvSpPr>
        <p:spPr>
          <a:xfrm>
            <a:off x="5102450" y="603560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g3326809b717_0_0"/>
          <p:cNvSpPr txBox="1"/>
          <p:nvPr/>
        </p:nvSpPr>
        <p:spPr>
          <a:xfrm>
            <a:off x="6581108" y="60197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g3326809b717_0_0"/>
          <p:cNvSpPr txBox="1"/>
          <p:nvPr/>
        </p:nvSpPr>
        <p:spPr>
          <a:xfrm>
            <a:off x="8145317" y="598400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g3326809b717_0_0"/>
          <p:cNvSpPr txBox="1"/>
          <p:nvPr/>
        </p:nvSpPr>
        <p:spPr>
          <a:xfrm>
            <a:off x="9709550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g3326809b717_0_0"/>
          <p:cNvSpPr txBox="1"/>
          <p:nvPr/>
        </p:nvSpPr>
        <p:spPr>
          <a:xfrm>
            <a:off x="1952183" y="601970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6" name="Google Shape;506;g3326809b717_0_0"/>
          <p:cNvCxnSpPr/>
          <p:nvPr/>
        </p:nvCxnSpPr>
        <p:spPr>
          <a:xfrm rot="10800000" flipH="1">
            <a:off x="97952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7" name="Google Shape;507;g3326809b717_0_0"/>
          <p:cNvSpPr txBox="1"/>
          <p:nvPr/>
        </p:nvSpPr>
        <p:spPr>
          <a:xfrm>
            <a:off x="302825" y="185775"/>
            <a:ext cx="9629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Potential Strategic Risk </a:t>
            </a:r>
            <a:endParaRPr sz="2500" b="1" i="0" u="none" strike="noStrike" cap="none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g3326809b717_0_0"/>
          <p:cNvSpPr txBox="1"/>
          <p:nvPr/>
        </p:nvSpPr>
        <p:spPr>
          <a:xfrm>
            <a:off x="294050" y="540450"/>
            <a:ext cx="1099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Cooperation could damage the exclusive and high-end image on which Ferrari and Pirelli rely, undermining consumer trust and market dominance.</a:t>
            </a:r>
            <a:endParaRPr sz="13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g3326809b717_0_0"/>
          <p:cNvSpPr txBox="1"/>
          <p:nvPr/>
        </p:nvSpPr>
        <p:spPr>
          <a:xfrm>
            <a:off x="409688" y="3848525"/>
            <a:ext cx="3096900" cy="2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These percentages assess both the </a:t>
            </a:r>
            <a:r>
              <a:rPr lang="en-US" sz="1000" b="1">
                <a:latin typeface="Times New Roman"/>
                <a:ea typeface="Times New Roman"/>
                <a:cs typeface="Times New Roman"/>
                <a:sym typeface="Times New Roman"/>
              </a:rPr>
              <a:t>maturity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1000" b="1">
                <a:latin typeface="Times New Roman"/>
                <a:ea typeface="Times New Roman"/>
                <a:cs typeface="Times New Roman"/>
                <a:sym typeface="Times New Roman"/>
              </a:rPr>
              <a:t>implementation risks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of collaboration, while also considering resource, brand, competition, and market factors. </a:t>
            </a:r>
            <a:b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000" b="1">
                <a:latin typeface="Times New Roman"/>
                <a:ea typeface="Times New Roman"/>
                <a:cs typeface="Times New Roman"/>
                <a:sym typeface="Times New Roman"/>
              </a:rPr>
              <a:t>Cross-Selling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1000" b="1">
                <a:latin typeface="Times New Roman"/>
                <a:ea typeface="Times New Roman"/>
                <a:cs typeface="Times New Roman"/>
                <a:sym typeface="Times New Roman"/>
              </a:rPr>
              <a:t>Market Power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are feasible but require caution against over-reliance and pricing issues. </a:t>
            </a:r>
            <a:b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lang="en-US" sz="1000" b="1">
                <a:latin typeface="Times New Roman"/>
                <a:ea typeface="Times New Roman"/>
                <a:cs typeface="Times New Roman"/>
                <a:sym typeface="Times New Roman"/>
              </a:rPr>
              <a:t>Up-Selling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has strong potential but is sensitive to the economy and customer preferences. </a:t>
            </a:r>
            <a:b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000" b="1">
                <a:latin typeface="Times New Roman"/>
                <a:ea typeface="Times New Roman"/>
                <a:cs typeface="Times New Roman"/>
                <a:sym typeface="Times New Roman"/>
              </a:rPr>
              <a:t>End-to-End Capability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is strategically valuable but has higher complexity, costs, and integration challenges, making its score slightly lower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g3326809b717_0_0"/>
          <p:cNvSpPr txBox="1"/>
          <p:nvPr/>
        </p:nvSpPr>
        <p:spPr>
          <a:xfrm>
            <a:off x="4259263" y="1217087"/>
            <a:ext cx="3482100" cy="22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R1 – </a:t>
            </a:r>
            <a:r>
              <a:rPr lang="en-US" sz="11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Technology/R&amp;D Mismatch</a:t>
            </a:r>
            <a:endParaRPr sz="11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R2 – </a:t>
            </a:r>
            <a:r>
              <a:rPr lang="en-US" sz="11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 Positioning Conflict</a:t>
            </a:r>
            <a:endParaRPr sz="11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R3 – </a:t>
            </a:r>
            <a:r>
              <a:rPr lang="en-US" sz="11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Pricing &amp; Profit Distribution Disputes</a:t>
            </a:r>
            <a:endParaRPr sz="11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R4 – </a:t>
            </a:r>
            <a:r>
              <a:rPr lang="en-US" sz="11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Excessive Concentration of Negotiation Power</a:t>
            </a:r>
            <a:endParaRPr sz="11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R5 – </a:t>
            </a:r>
            <a:r>
              <a:rPr lang="en-US" sz="11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Supply Chain &amp; Delivery Disruptions</a:t>
            </a:r>
            <a:endParaRPr sz="11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R6 – </a:t>
            </a:r>
            <a:r>
              <a:rPr lang="en-US" sz="11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Demand Volatility</a:t>
            </a:r>
            <a:endParaRPr sz="11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R7 – </a:t>
            </a:r>
            <a:r>
              <a:rPr lang="en-US" sz="11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Aftermarket &amp; Competitor Tire Alternatives</a:t>
            </a:r>
            <a:endParaRPr sz="11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R8 – </a:t>
            </a:r>
            <a:r>
              <a:rPr lang="en-US" sz="11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Forced Product Adoption &amp; Customer Dissatisfaction</a:t>
            </a:r>
            <a:endParaRPr sz="11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R9 – </a:t>
            </a:r>
            <a:r>
              <a:rPr lang="en-US" sz="11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Reputational/Image Damage</a:t>
            </a:r>
            <a:endParaRPr sz="11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R10 – </a:t>
            </a:r>
            <a:r>
              <a:rPr lang="en-US" sz="11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Coordination Complexity</a:t>
            </a:r>
            <a:endParaRPr sz="11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11" name="Google Shape;511;g3326809b717_0_0"/>
          <p:cNvCxnSpPr/>
          <p:nvPr/>
        </p:nvCxnSpPr>
        <p:spPr>
          <a:xfrm rot="10800000">
            <a:off x="3996913" y="3913125"/>
            <a:ext cx="10200" cy="1944600"/>
          </a:xfrm>
          <a:prstGeom prst="straightConnector1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512" name="Google Shape;512;g3326809b717_0_0"/>
          <p:cNvCxnSpPr/>
          <p:nvPr/>
        </p:nvCxnSpPr>
        <p:spPr>
          <a:xfrm flipH="1">
            <a:off x="4070875" y="1249175"/>
            <a:ext cx="9900" cy="2034000"/>
          </a:xfrm>
          <a:prstGeom prst="straightConnector1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diamond" w="med" len="med"/>
            <a:tailEnd type="none" w="med" len="med"/>
          </a:ln>
        </p:spPr>
      </p:cxnSp>
      <p:pic>
        <p:nvPicPr>
          <p:cNvPr id="513" name="Google Shape;513;g3326809b717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44100" y="3464788"/>
            <a:ext cx="463446" cy="4925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14" name="Google Shape;514;g3326809b717_0_0"/>
          <p:cNvCxnSpPr/>
          <p:nvPr/>
        </p:nvCxnSpPr>
        <p:spPr>
          <a:xfrm>
            <a:off x="333500" y="3842862"/>
            <a:ext cx="3480300" cy="0"/>
          </a:xfrm>
          <a:prstGeom prst="straightConnector1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515" name="Google Shape;515;g3326809b717_0_0"/>
          <p:cNvCxnSpPr/>
          <p:nvPr/>
        </p:nvCxnSpPr>
        <p:spPr>
          <a:xfrm>
            <a:off x="7668875" y="1274388"/>
            <a:ext cx="36300" cy="46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516" name="Google Shape;516;g3326809b717_0_0" descr="File:Pirelli - logo full (Italy, 1997).svg - Wikipedia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27800" y="3785488"/>
            <a:ext cx="574250" cy="1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3326809b717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02554" y="3636188"/>
            <a:ext cx="129531" cy="1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3326809b717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02542" y="3931704"/>
            <a:ext cx="154450" cy="17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3326809b717_0_0"/>
          <p:cNvPicPr preferRelativeResize="0"/>
          <p:nvPr/>
        </p:nvPicPr>
        <p:blipFill rotWithShape="1">
          <a:blip r:embed="rId13">
            <a:alphaModFix/>
          </a:blip>
          <a:srcRect l="11974" t="-4200" r="8773" b="4200"/>
          <a:stretch/>
        </p:blipFill>
        <p:spPr>
          <a:xfrm>
            <a:off x="7824000" y="1300625"/>
            <a:ext cx="2864875" cy="228087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3326809b717_0_0"/>
          <p:cNvSpPr txBox="1"/>
          <p:nvPr/>
        </p:nvSpPr>
        <p:spPr>
          <a:xfrm>
            <a:off x="10665675" y="1452250"/>
            <a:ext cx="1547700" cy="2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Rationale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: These areas offer significant synergy and revenue potential but carry high impact if mishandled (e.g., disrupted deliveries, lost loyalty, escalated costs).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g3326809b717_0_0"/>
          <p:cNvSpPr txBox="1"/>
          <p:nvPr/>
        </p:nvSpPr>
        <p:spPr>
          <a:xfrm>
            <a:off x="7764850" y="1039050"/>
            <a:ext cx="3482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 b="1">
                <a:latin typeface="Times New Roman"/>
                <a:ea typeface="Times New Roman"/>
                <a:cs typeface="Times New Roman"/>
                <a:sym typeface="Times New Roman"/>
              </a:rPr>
              <a:t>High Risk (R3, R5, R7, R8, R10):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g3326809b717_0_0"/>
          <p:cNvSpPr txBox="1"/>
          <p:nvPr/>
        </p:nvSpPr>
        <p:spPr>
          <a:xfrm>
            <a:off x="7756800" y="3520863"/>
            <a:ext cx="32874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Low Risk </a:t>
            </a:r>
            <a:endParaRPr sz="13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(R2, R9, R1, R6, R4):</a:t>
            </a:r>
            <a:endParaRPr sz="13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g3326809b717_0_0"/>
          <p:cNvSpPr txBox="1"/>
          <p:nvPr/>
        </p:nvSpPr>
        <p:spPr>
          <a:xfrm>
            <a:off x="7826450" y="3971088"/>
            <a:ext cx="1780800" cy="16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Rationale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b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They pose fewer immediate upsides and are relatively easier to control through proactive brand management, planned roadmaps, and vigilant market analysis.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g3326809b717_0_0"/>
          <p:cNvSpPr txBox="1"/>
          <p:nvPr/>
        </p:nvSpPr>
        <p:spPr>
          <a:xfrm>
            <a:off x="518900" y="5742250"/>
            <a:ext cx="106224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Source:</a:t>
            </a:r>
            <a:r>
              <a:rPr lang="en-US" sz="1100"/>
              <a:t> (Pirelli R&amp;D Today, 2024), (Ferrari Press Release, 2022), (MBA Skool, 2024), (Pirelli Financial Report, 2023).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5" name="Google Shape;525;g3326809b717_0_0"/>
          <p:cNvPicPr preferRelativeResize="0"/>
          <p:nvPr/>
        </p:nvPicPr>
        <p:blipFill rotWithShape="1">
          <a:blip r:embed="rId14">
            <a:alphaModFix/>
          </a:blip>
          <a:srcRect l="6544" r="6544" b="11964"/>
          <a:stretch/>
        </p:blipFill>
        <p:spPr>
          <a:xfrm>
            <a:off x="446850" y="1039025"/>
            <a:ext cx="1178525" cy="12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3326809b717_0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42962" y="3460047"/>
            <a:ext cx="1178525" cy="377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2"/>
          <p:cNvSpPr/>
          <p:nvPr/>
        </p:nvSpPr>
        <p:spPr>
          <a:xfrm>
            <a:off x="7750" y="-429975"/>
            <a:ext cx="12176523" cy="7520051"/>
          </a:xfrm>
          <a:custGeom>
            <a:avLst/>
            <a:gdLst/>
            <a:ahLst/>
            <a:cxnLst/>
            <a:rect l="l" t="t" r="r" b="b"/>
            <a:pathLst>
              <a:path w="13681487" h="11613978" extrusionOk="0">
                <a:moveTo>
                  <a:pt x="0" y="0"/>
                </a:moveTo>
                <a:lnTo>
                  <a:pt x="13681487" y="0"/>
                </a:lnTo>
                <a:lnTo>
                  <a:pt x="13681487" y="11613978"/>
                </a:lnTo>
                <a:lnTo>
                  <a:pt x="0" y="116139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8000"/>
            </a:blip>
            <a:stretch>
              <a:fillRect t="-8898" b="-8898"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sp>
      <p:sp>
        <p:nvSpPr>
          <p:cNvPr id="532" name="Google Shape;532;p12"/>
          <p:cNvSpPr/>
          <p:nvPr/>
        </p:nvSpPr>
        <p:spPr>
          <a:xfrm>
            <a:off x="2735850" y="337300"/>
            <a:ext cx="6720300" cy="2352900"/>
          </a:xfrm>
          <a:prstGeom prst="roundRect">
            <a:avLst>
              <a:gd name="adj" fmla="val 16667"/>
            </a:avLst>
          </a:prstGeom>
          <a:solidFill>
            <a:srgbClr val="B497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</a:rPr>
              <a:t>Financial Analysis</a:t>
            </a:r>
            <a:endParaRPr sz="1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7" name="Google Shape;537;g331e46d2cd0_0_1"/>
          <p:cNvCxnSpPr/>
          <p:nvPr/>
        </p:nvCxnSpPr>
        <p:spPr>
          <a:xfrm>
            <a:off x="237114" y="845139"/>
            <a:ext cx="10759200" cy="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8" name="Google Shape;538;g331e46d2cd0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7500" y="16025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g331e46d2cd0_0_1"/>
          <p:cNvCxnSpPr/>
          <p:nvPr/>
        </p:nvCxnSpPr>
        <p:spPr>
          <a:xfrm>
            <a:off x="40968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Google Shape;540;g331e46d2cd0_0_1"/>
          <p:cNvCxnSpPr/>
          <p:nvPr/>
        </p:nvCxnSpPr>
        <p:spPr>
          <a:xfrm rot="10800000" flipH="1">
            <a:off x="19739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g331e46d2cd0_0_1"/>
          <p:cNvCxnSpPr/>
          <p:nvPr/>
        </p:nvCxnSpPr>
        <p:spPr>
          <a:xfrm rot="10800000" flipH="1">
            <a:off x="353819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2" name="Google Shape;542;g331e46d2cd0_0_1"/>
          <p:cNvCxnSpPr/>
          <p:nvPr/>
        </p:nvCxnSpPr>
        <p:spPr>
          <a:xfrm rot="10800000" flipH="1">
            <a:off x="510245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3" name="Google Shape;543;g331e46d2cd0_0_1"/>
          <p:cNvCxnSpPr/>
          <p:nvPr/>
        </p:nvCxnSpPr>
        <p:spPr>
          <a:xfrm rot="10800000" flipH="1">
            <a:off x="666670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4" name="Google Shape;544;g331e46d2cd0_0_1"/>
          <p:cNvCxnSpPr/>
          <p:nvPr/>
        </p:nvCxnSpPr>
        <p:spPr>
          <a:xfrm rot="10800000" flipH="1">
            <a:off x="823096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g331e46d2cd0_0_1"/>
          <p:cNvSpPr txBox="1"/>
          <p:nvPr/>
        </p:nvSpPr>
        <p:spPr>
          <a:xfrm>
            <a:off x="374100" y="598400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g331e46d2cd0_0_1"/>
          <p:cNvSpPr txBox="1"/>
          <p:nvPr/>
        </p:nvSpPr>
        <p:spPr>
          <a:xfrm>
            <a:off x="3592042" y="598400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g331e46d2cd0_0_1"/>
          <p:cNvSpPr txBox="1"/>
          <p:nvPr/>
        </p:nvSpPr>
        <p:spPr>
          <a:xfrm>
            <a:off x="5102450" y="598400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 b="0" i="0" u="none" strike="noStrike" cap="none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 b="0" i="0" u="none" strike="noStrike" cap="none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g331e46d2cd0_0_1"/>
          <p:cNvSpPr txBox="1"/>
          <p:nvPr/>
        </p:nvSpPr>
        <p:spPr>
          <a:xfrm>
            <a:off x="6581058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g331e46d2cd0_0_1"/>
          <p:cNvSpPr txBox="1"/>
          <p:nvPr/>
        </p:nvSpPr>
        <p:spPr>
          <a:xfrm>
            <a:off x="8145317" y="598400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g331e46d2cd0_0_1"/>
          <p:cNvSpPr txBox="1"/>
          <p:nvPr/>
        </p:nvSpPr>
        <p:spPr>
          <a:xfrm>
            <a:off x="9709550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g331e46d2cd0_0_1"/>
          <p:cNvSpPr txBox="1"/>
          <p:nvPr/>
        </p:nvSpPr>
        <p:spPr>
          <a:xfrm>
            <a:off x="1943058" y="598400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2" name="Google Shape;552;g331e46d2cd0_0_1"/>
          <p:cNvCxnSpPr/>
          <p:nvPr/>
        </p:nvCxnSpPr>
        <p:spPr>
          <a:xfrm rot="10800000" flipH="1">
            <a:off x="97952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g331e46d2cd0_0_1"/>
          <p:cNvSpPr txBox="1"/>
          <p:nvPr/>
        </p:nvSpPr>
        <p:spPr>
          <a:xfrm>
            <a:off x="237125" y="123375"/>
            <a:ext cx="448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Peer Group Trading Multiples</a:t>
            </a:r>
            <a:endParaRPr sz="25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4" name="Google Shape;554;g331e46d2cd0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198" y="2204461"/>
            <a:ext cx="1097283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331e46d2cd0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199" y="2956100"/>
            <a:ext cx="1097283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331e46d2cd0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9188" y="3751325"/>
            <a:ext cx="109728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331e46d2cd0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9197" y="4517516"/>
            <a:ext cx="1097283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331e46d2cd0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9197" y="5296434"/>
            <a:ext cx="109728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331e46d2cd0_0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225" y="2063636"/>
            <a:ext cx="731520" cy="55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331e46d2cd0_0_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8225" y="2819934"/>
            <a:ext cx="731520" cy="54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31e46d2cd0_0_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8224" y="3612133"/>
            <a:ext cx="731520" cy="55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31e46d2cd0_0_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8226" y="4379438"/>
            <a:ext cx="731520" cy="55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31e46d2cd0_0_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8225" y="5147287"/>
            <a:ext cx="731520" cy="550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g331e46d2cd0_0_1"/>
          <p:cNvCxnSpPr/>
          <p:nvPr/>
        </p:nvCxnSpPr>
        <p:spPr>
          <a:xfrm rot="10800000">
            <a:off x="623225" y="3504400"/>
            <a:ext cx="10639500" cy="30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g331e46d2cd0_0_1"/>
          <p:cNvCxnSpPr/>
          <p:nvPr/>
        </p:nvCxnSpPr>
        <p:spPr>
          <a:xfrm>
            <a:off x="623225" y="4242275"/>
            <a:ext cx="10639500" cy="30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g331e46d2cd0_0_1"/>
          <p:cNvCxnSpPr/>
          <p:nvPr/>
        </p:nvCxnSpPr>
        <p:spPr>
          <a:xfrm>
            <a:off x="623225" y="5036775"/>
            <a:ext cx="10639500" cy="30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g331e46d2cd0_0_1"/>
          <p:cNvCxnSpPr/>
          <p:nvPr/>
        </p:nvCxnSpPr>
        <p:spPr>
          <a:xfrm>
            <a:off x="623225" y="5777750"/>
            <a:ext cx="10639500" cy="30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g331e46d2cd0_0_1"/>
          <p:cNvCxnSpPr/>
          <p:nvPr/>
        </p:nvCxnSpPr>
        <p:spPr>
          <a:xfrm rot="10800000">
            <a:off x="623225" y="2634200"/>
            <a:ext cx="10639500" cy="30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g331e46d2cd0_0_1"/>
          <p:cNvSpPr txBox="1"/>
          <p:nvPr/>
        </p:nvSpPr>
        <p:spPr>
          <a:xfrm>
            <a:off x="2472450" y="1181275"/>
            <a:ext cx="14382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Enterprise Value ($ m 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g331e46d2cd0_0_1"/>
          <p:cNvSpPr txBox="1"/>
          <p:nvPr/>
        </p:nvSpPr>
        <p:spPr>
          <a:xfrm>
            <a:off x="4898700" y="1160575"/>
            <a:ext cx="15477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EV/Sales LTM-FY25E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g331e46d2cd0_0_1"/>
          <p:cNvSpPr txBox="1"/>
          <p:nvPr/>
        </p:nvSpPr>
        <p:spPr>
          <a:xfrm>
            <a:off x="7066350" y="1160575"/>
            <a:ext cx="16512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EV/EBITDA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LTM-FY25E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g331e46d2cd0_0_1"/>
          <p:cNvSpPr txBox="1"/>
          <p:nvPr/>
        </p:nvSpPr>
        <p:spPr>
          <a:xfrm>
            <a:off x="9549600" y="1332600"/>
            <a:ext cx="14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P/E LTM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g331e46d2cd0_0_1"/>
          <p:cNvSpPr/>
          <p:nvPr/>
        </p:nvSpPr>
        <p:spPr>
          <a:xfrm>
            <a:off x="697088" y="1174300"/>
            <a:ext cx="313800" cy="3231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g331e46d2cd0_0_1"/>
          <p:cNvSpPr txBox="1"/>
          <p:nvPr/>
        </p:nvSpPr>
        <p:spPr>
          <a:xfrm>
            <a:off x="1190400" y="1104988"/>
            <a:ext cx="60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LTM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g331e46d2cd0_0_1"/>
          <p:cNvSpPr/>
          <p:nvPr/>
        </p:nvSpPr>
        <p:spPr>
          <a:xfrm>
            <a:off x="697075" y="1594800"/>
            <a:ext cx="313800" cy="3231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g331e46d2cd0_0_1"/>
          <p:cNvSpPr txBox="1"/>
          <p:nvPr/>
        </p:nvSpPr>
        <p:spPr>
          <a:xfrm>
            <a:off x="1143800" y="1540800"/>
            <a:ext cx="85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FY25E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g331e46d2cd0_0_1"/>
          <p:cNvSpPr txBox="1"/>
          <p:nvPr/>
        </p:nvSpPr>
        <p:spPr>
          <a:xfrm>
            <a:off x="2903950" y="2082350"/>
            <a:ext cx="73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9,001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g331e46d2cd0_0_1"/>
          <p:cNvSpPr txBox="1"/>
          <p:nvPr/>
        </p:nvSpPr>
        <p:spPr>
          <a:xfrm>
            <a:off x="2851025" y="2868900"/>
            <a:ext cx="99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35,619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g331e46d2cd0_0_1"/>
          <p:cNvSpPr txBox="1"/>
          <p:nvPr/>
        </p:nvSpPr>
        <p:spPr>
          <a:xfrm>
            <a:off x="2851038" y="3672938"/>
            <a:ext cx="99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39,083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g331e46d2cd0_0_1"/>
          <p:cNvSpPr txBox="1"/>
          <p:nvPr/>
        </p:nvSpPr>
        <p:spPr>
          <a:xfrm>
            <a:off x="2851038" y="5168813"/>
            <a:ext cx="109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17,941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g331e46d2cd0_0_1"/>
          <p:cNvSpPr txBox="1"/>
          <p:nvPr/>
        </p:nvSpPr>
        <p:spPr>
          <a:xfrm>
            <a:off x="237125" y="5701650"/>
            <a:ext cx="1141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Source: (Pirelli Preliminary Results, 2025), (Bridgestone 10-K, 2025), (Michelin Annual Results Guide, 2025), (Goodyear 10-K, 2025), (Yahoo Finance, 2025), (Continental Preliminary Results, 2025)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2" name="Google Shape;582;g331e46d2cd0_0_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125700" y="2059350"/>
            <a:ext cx="22859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331e46d2cd0_0_1"/>
          <p:cNvSpPr txBox="1"/>
          <p:nvPr/>
        </p:nvSpPr>
        <p:spPr>
          <a:xfrm>
            <a:off x="9903000" y="2334900"/>
            <a:ext cx="73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12.03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g331e46d2cd0_0_1"/>
          <p:cNvSpPr txBox="1"/>
          <p:nvPr/>
        </p:nvSpPr>
        <p:spPr>
          <a:xfrm>
            <a:off x="9839400" y="2950400"/>
            <a:ext cx="85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14.26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g331e46d2cd0_0_1"/>
          <p:cNvSpPr txBox="1"/>
          <p:nvPr/>
        </p:nvSpPr>
        <p:spPr>
          <a:xfrm>
            <a:off x="9797925" y="3672925"/>
            <a:ext cx="73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11.87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g331e46d2cd0_0_1"/>
          <p:cNvSpPr txBox="1"/>
          <p:nvPr/>
        </p:nvSpPr>
        <p:spPr>
          <a:xfrm>
            <a:off x="9734325" y="4326025"/>
            <a:ext cx="85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12.58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g331e46d2cd0_0_1"/>
          <p:cNvSpPr txBox="1"/>
          <p:nvPr/>
        </p:nvSpPr>
        <p:spPr>
          <a:xfrm>
            <a:off x="10437500" y="4543800"/>
            <a:ext cx="73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44.88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8" name="Google Shape;588;g331e46d2cd0_0_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27975" y="2030500"/>
            <a:ext cx="257952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331e46d2cd0_0_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93350" y="2030525"/>
            <a:ext cx="2434625" cy="3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331e46d2cd0_0_1"/>
          <p:cNvSpPr txBox="1"/>
          <p:nvPr/>
        </p:nvSpPr>
        <p:spPr>
          <a:xfrm>
            <a:off x="2840350" y="4439125"/>
            <a:ext cx="85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35,262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1" name="Google Shape;591;g331e46d2cd0_0_1"/>
          <p:cNvSpPr txBox="1"/>
          <p:nvPr/>
        </p:nvSpPr>
        <p:spPr>
          <a:xfrm>
            <a:off x="237125" y="512538"/>
            <a:ext cx="951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Pirelli trades at comparable EV/Sales multiples but when incorporating profitability, it trades at a premium to its peers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31e46d2cd0_0_24"/>
          <p:cNvSpPr txBox="1"/>
          <p:nvPr/>
        </p:nvSpPr>
        <p:spPr>
          <a:xfrm>
            <a:off x="623225" y="14415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331e46d2cd0_0_24"/>
          <p:cNvSpPr txBox="1"/>
          <p:nvPr/>
        </p:nvSpPr>
        <p:spPr>
          <a:xfrm>
            <a:off x="623225" y="14415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g331e46d2cd0_0_24"/>
          <p:cNvCxnSpPr/>
          <p:nvPr/>
        </p:nvCxnSpPr>
        <p:spPr>
          <a:xfrm>
            <a:off x="224464" y="808039"/>
            <a:ext cx="10759200" cy="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9" name="Google Shape;599;g331e46d2cd0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5325" y="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g331e46d2cd0_0_24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1" name="Google Shape;601;g331e46d2cd0_0_24"/>
          <p:cNvCxnSpPr/>
          <p:nvPr/>
        </p:nvCxnSpPr>
        <p:spPr>
          <a:xfrm>
            <a:off x="40968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2" name="Google Shape;602;g331e46d2cd0_0_24"/>
          <p:cNvCxnSpPr/>
          <p:nvPr/>
        </p:nvCxnSpPr>
        <p:spPr>
          <a:xfrm rot="10800000" flipH="1">
            <a:off x="19739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3" name="Google Shape;603;g331e46d2cd0_0_24"/>
          <p:cNvCxnSpPr/>
          <p:nvPr/>
        </p:nvCxnSpPr>
        <p:spPr>
          <a:xfrm rot="10800000" flipH="1">
            <a:off x="353819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4" name="Google Shape;604;g331e46d2cd0_0_24"/>
          <p:cNvCxnSpPr/>
          <p:nvPr/>
        </p:nvCxnSpPr>
        <p:spPr>
          <a:xfrm rot="10800000" flipH="1">
            <a:off x="510245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5" name="Google Shape;605;g331e46d2cd0_0_24"/>
          <p:cNvCxnSpPr/>
          <p:nvPr/>
        </p:nvCxnSpPr>
        <p:spPr>
          <a:xfrm rot="10800000" flipH="1">
            <a:off x="666670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6" name="Google Shape;606;g331e46d2cd0_0_24"/>
          <p:cNvCxnSpPr/>
          <p:nvPr/>
        </p:nvCxnSpPr>
        <p:spPr>
          <a:xfrm rot="10800000" flipH="1">
            <a:off x="823096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7" name="Google Shape;607;g331e46d2cd0_0_24"/>
          <p:cNvSpPr txBox="1"/>
          <p:nvPr/>
        </p:nvSpPr>
        <p:spPr>
          <a:xfrm>
            <a:off x="374100" y="598400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g331e46d2cd0_0_24"/>
          <p:cNvSpPr txBox="1"/>
          <p:nvPr/>
        </p:nvSpPr>
        <p:spPr>
          <a:xfrm>
            <a:off x="3592042" y="598400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g331e46d2cd0_0_24"/>
          <p:cNvSpPr txBox="1"/>
          <p:nvPr/>
        </p:nvSpPr>
        <p:spPr>
          <a:xfrm>
            <a:off x="5102450" y="598400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 b="0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 b="0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0" name="Google Shape;610;g331e46d2cd0_0_24"/>
          <p:cNvSpPr txBox="1"/>
          <p:nvPr/>
        </p:nvSpPr>
        <p:spPr>
          <a:xfrm>
            <a:off x="6581058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g331e46d2cd0_0_24"/>
          <p:cNvSpPr txBox="1"/>
          <p:nvPr/>
        </p:nvSpPr>
        <p:spPr>
          <a:xfrm>
            <a:off x="8145317" y="598400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g331e46d2cd0_0_24"/>
          <p:cNvSpPr txBox="1"/>
          <p:nvPr/>
        </p:nvSpPr>
        <p:spPr>
          <a:xfrm>
            <a:off x="9709550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g331e46d2cd0_0_24"/>
          <p:cNvSpPr txBox="1"/>
          <p:nvPr/>
        </p:nvSpPr>
        <p:spPr>
          <a:xfrm>
            <a:off x="1943058" y="598400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4" name="Google Shape;614;g331e46d2cd0_0_24"/>
          <p:cNvCxnSpPr/>
          <p:nvPr/>
        </p:nvCxnSpPr>
        <p:spPr>
          <a:xfrm rot="10800000" flipH="1">
            <a:off x="97952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5" name="Google Shape;615;g331e46d2cd0_0_24"/>
          <p:cNvSpPr txBox="1"/>
          <p:nvPr/>
        </p:nvSpPr>
        <p:spPr>
          <a:xfrm>
            <a:off x="224475" y="48688"/>
            <a:ext cx="840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Pirelli Discounted Cash Flow (Base Case)</a:t>
            </a:r>
            <a:endParaRPr sz="25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g331e46d2cd0_0_24"/>
          <p:cNvSpPr txBox="1"/>
          <p:nvPr/>
        </p:nvSpPr>
        <p:spPr>
          <a:xfrm>
            <a:off x="335700" y="5690125"/>
            <a:ext cx="11520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Source: (Pirelli Preliminary Results, 2025), (Pirelli 10-K, 2024), (Pirelli 10-Q,  2025)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7" name="Google Shape;617;g331e46d2cd0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9024" y="1560150"/>
            <a:ext cx="4286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331e46d2cd0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9036" y="3311475"/>
            <a:ext cx="4286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331e46d2cd0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9024" y="4320725"/>
            <a:ext cx="4286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331e46d2cd0_0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1388" y="4315962"/>
            <a:ext cx="4286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331e46d2cd0_0_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111" y="4315962"/>
            <a:ext cx="4286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331e46d2cd0_0_24"/>
          <p:cNvSpPr txBox="1"/>
          <p:nvPr/>
        </p:nvSpPr>
        <p:spPr>
          <a:xfrm>
            <a:off x="7419025" y="1067550"/>
            <a:ext cx="196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Lato"/>
                <a:ea typeface="Lato"/>
                <a:cs typeface="Lato"/>
                <a:sym typeface="Lato"/>
              </a:rPr>
              <a:t>Commentary</a:t>
            </a:r>
            <a:endParaRPr sz="2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g331e46d2cd0_0_24"/>
          <p:cNvSpPr txBox="1"/>
          <p:nvPr/>
        </p:nvSpPr>
        <p:spPr>
          <a:xfrm>
            <a:off x="7653650" y="1434738"/>
            <a:ext cx="3603600" cy="19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Sales of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≥18-inch rim tires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grew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7%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(outpacing the market’s 5%), driving profitability and revenue expansion.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Lato"/>
                <a:ea typeface="Lato"/>
                <a:cs typeface="Lato"/>
                <a:sym typeface="Lato"/>
              </a:rPr>
              <a:t>€289.5M invested in R&amp;D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iin 2024, with projects like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sensor-integrated tires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in partnership with Bosch and sustainable production initiatives.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Benefits from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premium market positioning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and automaker collaborations, aligning with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EV growth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and global tire demand stabilization.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g331e46d2cd0_0_24"/>
          <p:cNvSpPr txBox="1"/>
          <p:nvPr/>
        </p:nvSpPr>
        <p:spPr>
          <a:xfrm>
            <a:off x="7653650" y="3311475"/>
            <a:ext cx="3603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Lato"/>
                <a:ea typeface="Lato"/>
                <a:cs typeface="Lato"/>
                <a:sym typeface="Lato"/>
              </a:rPr>
              <a:t>Adj. EBITDA margin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was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22.4% in 2024, 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with projections remaining in the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22–23% range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for 2025.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Lato"/>
                <a:ea typeface="Lato"/>
                <a:cs typeface="Lato"/>
                <a:sym typeface="Lato"/>
              </a:rPr>
              <a:t>High-value product focus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operational efficiencies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, and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strategic investments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maintain strong profitability.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g331e46d2cd0_0_24"/>
          <p:cNvSpPr txBox="1"/>
          <p:nvPr/>
        </p:nvSpPr>
        <p:spPr>
          <a:xfrm>
            <a:off x="7653650" y="4451000"/>
            <a:ext cx="3681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Significant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interest expense deductions 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reduce taxable income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below EBIT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and lowering the effective tax burden.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Operates in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low-tax jurisdictions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(e.g., China, Romania), helping to keep the EBIT-based tax rate low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Lato"/>
                <a:ea typeface="Lato"/>
                <a:cs typeface="Lato"/>
                <a:sym typeface="Lato"/>
              </a:rPr>
              <a:t>Historical EBIT-based tax rates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have generally ranged between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15–18%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g331e46d2cd0_0_24"/>
          <p:cNvSpPr txBox="1"/>
          <p:nvPr/>
        </p:nvSpPr>
        <p:spPr>
          <a:xfrm>
            <a:off x="2949350" y="4405325"/>
            <a:ext cx="470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Plans to invest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€420M in 2025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, maintaining a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6% CapEx-to-revenue ratio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Focus on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advanced manufacturing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high-value tire development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, and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automation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to enhance production efficiency.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Increasing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production capacity in the U.S.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to mitigate potential import duties and strengthen market presence.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7" name="Google Shape;627;g331e46d2cd0_0_24"/>
          <p:cNvSpPr txBox="1"/>
          <p:nvPr/>
        </p:nvSpPr>
        <p:spPr>
          <a:xfrm>
            <a:off x="700600" y="4320725"/>
            <a:ext cx="19608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>
                <a:latin typeface="Lato"/>
                <a:ea typeface="Lato"/>
                <a:cs typeface="Lato"/>
                <a:sym typeface="Lato"/>
              </a:rPr>
              <a:t>Free cash flow to the firm 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was used instead of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AFFO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latin typeface="Lato"/>
                <a:ea typeface="Lato"/>
                <a:cs typeface="Lato"/>
                <a:sym typeface="Lato"/>
              </a:rPr>
              <a:t>Better reflects </a:t>
            </a:r>
            <a:r>
              <a:rPr lang="en-US" sz="1100" b="1">
                <a:latin typeface="Lato"/>
                <a:ea typeface="Lato"/>
                <a:cs typeface="Lato"/>
                <a:sym typeface="Lato"/>
              </a:rPr>
              <a:t>high level of capital expenditure</a:t>
            </a:r>
            <a:r>
              <a:rPr lang="en-US" sz="1100">
                <a:latin typeface="Lato"/>
                <a:ea typeface="Lato"/>
                <a:cs typeface="Lato"/>
                <a:sym typeface="Lato"/>
              </a:rPr>
              <a:t> to enable growth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8" name="Google Shape;628;g331e46d2cd0_0_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5700" y="949000"/>
            <a:ext cx="6870598" cy="326624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331e46d2cd0_0_24"/>
          <p:cNvSpPr txBox="1"/>
          <p:nvPr/>
        </p:nvSpPr>
        <p:spPr>
          <a:xfrm>
            <a:off x="224475" y="467250"/>
            <a:ext cx="66450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Pirelli is overvalued according to intrinsic value and trades at an all-time high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3b9fd808bc_0_151"/>
          <p:cNvSpPr txBox="1"/>
          <p:nvPr/>
        </p:nvSpPr>
        <p:spPr>
          <a:xfrm>
            <a:off x="623225" y="14415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33b9fd808bc_0_151"/>
          <p:cNvSpPr txBox="1"/>
          <p:nvPr/>
        </p:nvSpPr>
        <p:spPr>
          <a:xfrm>
            <a:off x="623225" y="14415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Google Shape;636;g33b9fd808bc_0_151"/>
          <p:cNvCxnSpPr/>
          <p:nvPr/>
        </p:nvCxnSpPr>
        <p:spPr>
          <a:xfrm>
            <a:off x="226839" y="832739"/>
            <a:ext cx="10759200" cy="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37" name="Google Shape;637;g33b9fd808bc_0_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9350" y="40863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g33b9fd808bc_0_151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9" name="Google Shape;639;g33b9fd808bc_0_151"/>
          <p:cNvCxnSpPr/>
          <p:nvPr/>
        </p:nvCxnSpPr>
        <p:spPr>
          <a:xfrm>
            <a:off x="40968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0" name="Google Shape;640;g33b9fd808bc_0_151"/>
          <p:cNvCxnSpPr/>
          <p:nvPr/>
        </p:nvCxnSpPr>
        <p:spPr>
          <a:xfrm rot="10800000" flipH="1">
            <a:off x="19739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1" name="Google Shape;641;g33b9fd808bc_0_151"/>
          <p:cNvCxnSpPr/>
          <p:nvPr/>
        </p:nvCxnSpPr>
        <p:spPr>
          <a:xfrm rot="10800000" flipH="1">
            <a:off x="353819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2" name="Google Shape;642;g33b9fd808bc_0_151"/>
          <p:cNvCxnSpPr/>
          <p:nvPr/>
        </p:nvCxnSpPr>
        <p:spPr>
          <a:xfrm rot="10800000" flipH="1">
            <a:off x="510245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3" name="Google Shape;643;g33b9fd808bc_0_151"/>
          <p:cNvCxnSpPr/>
          <p:nvPr/>
        </p:nvCxnSpPr>
        <p:spPr>
          <a:xfrm rot="10800000" flipH="1">
            <a:off x="666670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4" name="Google Shape;644;g33b9fd808bc_0_151"/>
          <p:cNvCxnSpPr/>
          <p:nvPr/>
        </p:nvCxnSpPr>
        <p:spPr>
          <a:xfrm rot="10800000" flipH="1">
            <a:off x="823096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5" name="Google Shape;645;g33b9fd808bc_0_151"/>
          <p:cNvSpPr txBox="1"/>
          <p:nvPr/>
        </p:nvSpPr>
        <p:spPr>
          <a:xfrm>
            <a:off x="374100" y="598400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g33b9fd808bc_0_151"/>
          <p:cNvSpPr txBox="1"/>
          <p:nvPr/>
        </p:nvSpPr>
        <p:spPr>
          <a:xfrm>
            <a:off x="3592042" y="598400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g33b9fd808bc_0_151"/>
          <p:cNvSpPr txBox="1"/>
          <p:nvPr/>
        </p:nvSpPr>
        <p:spPr>
          <a:xfrm>
            <a:off x="5102450" y="598400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 b="0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 b="0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g33b9fd808bc_0_151"/>
          <p:cNvSpPr txBox="1"/>
          <p:nvPr/>
        </p:nvSpPr>
        <p:spPr>
          <a:xfrm>
            <a:off x="6581058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g33b9fd808bc_0_151"/>
          <p:cNvSpPr txBox="1"/>
          <p:nvPr/>
        </p:nvSpPr>
        <p:spPr>
          <a:xfrm>
            <a:off x="8145317" y="598400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g33b9fd808bc_0_151"/>
          <p:cNvSpPr txBox="1"/>
          <p:nvPr/>
        </p:nvSpPr>
        <p:spPr>
          <a:xfrm>
            <a:off x="9709550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g33b9fd808bc_0_151"/>
          <p:cNvSpPr txBox="1"/>
          <p:nvPr/>
        </p:nvSpPr>
        <p:spPr>
          <a:xfrm>
            <a:off x="1943058" y="598400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52" name="Google Shape;652;g33b9fd808bc_0_151"/>
          <p:cNvCxnSpPr/>
          <p:nvPr/>
        </p:nvCxnSpPr>
        <p:spPr>
          <a:xfrm rot="10800000" flipH="1">
            <a:off x="97952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3" name="Google Shape;653;g33b9fd808bc_0_151"/>
          <p:cNvSpPr txBox="1"/>
          <p:nvPr/>
        </p:nvSpPr>
        <p:spPr>
          <a:xfrm>
            <a:off x="160650" y="144150"/>
            <a:ext cx="5207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 Revenue Synergies</a:t>
            </a:r>
            <a:endParaRPr sz="25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g33b9fd808bc_0_151"/>
          <p:cNvSpPr/>
          <p:nvPr/>
        </p:nvSpPr>
        <p:spPr>
          <a:xfrm>
            <a:off x="374100" y="1585950"/>
            <a:ext cx="2377500" cy="914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g33b9fd808bc_0_151"/>
          <p:cNvSpPr/>
          <p:nvPr/>
        </p:nvSpPr>
        <p:spPr>
          <a:xfrm>
            <a:off x="409700" y="3080426"/>
            <a:ext cx="2377500" cy="914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g33b9fd808bc_0_151"/>
          <p:cNvSpPr/>
          <p:nvPr/>
        </p:nvSpPr>
        <p:spPr>
          <a:xfrm>
            <a:off x="409700" y="4723938"/>
            <a:ext cx="2377500" cy="914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Enhanced Penetration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g33b9fd808bc_0_151"/>
          <p:cNvSpPr txBox="1"/>
          <p:nvPr/>
        </p:nvSpPr>
        <p:spPr>
          <a:xfrm>
            <a:off x="265650" y="1513100"/>
            <a:ext cx="259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Brand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Premiumization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g33b9fd808bc_0_151"/>
          <p:cNvSpPr txBox="1"/>
          <p:nvPr/>
        </p:nvSpPr>
        <p:spPr>
          <a:xfrm>
            <a:off x="226850" y="3055400"/>
            <a:ext cx="2743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Cross-Selling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g33b9fd808bc_0_151"/>
          <p:cNvSpPr txBox="1"/>
          <p:nvPr/>
        </p:nvSpPr>
        <p:spPr>
          <a:xfrm>
            <a:off x="3997875" y="899600"/>
            <a:ext cx="1547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Insight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g33b9fd808bc_0_151"/>
          <p:cNvSpPr txBox="1"/>
          <p:nvPr/>
        </p:nvSpPr>
        <p:spPr>
          <a:xfrm>
            <a:off x="7789150" y="861050"/>
            <a:ext cx="200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Reasoning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g33b9fd808bc_0_151"/>
          <p:cNvSpPr txBox="1"/>
          <p:nvPr/>
        </p:nvSpPr>
        <p:spPr>
          <a:xfrm>
            <a:off x="6667450" y="1509750"/>
            <a:ext cx="48909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The exclusivity increases perceived value as an ultra-premium automotive brand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Motorsport-proven technology reassures customers superior performance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g33b9fd808bc_0_151"/>
          <p:cNvSpPr txBox="1"/>
          <p:nvPr/>
        </p:nvSpPr>
        <p:spPr>
          <a:xfrm>
            <a:off x="2751600" y="1469000"/>
            <a:ext cx="42156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Exclusive tires enhance Ferrari’s luxury image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High-performance tires strengthens competitive advantage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g33b9fd808bc_0_151"/>
          <p:cNvSpPr txBox="1"/>
          <p:nvPr/>
        </p:nvSpPr>
        <p:spPr>
          <a:xfrm>
            <a:off x="2751600" y="2898175"/>
            <a:ext cx="4394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Ferrari has high-net-worth buyers who own other luxury vehicles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Lead to aftermarket tire sales, recommending increasing sales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g33b9fd808bc_0_151"/>
          <p:cNvSpPr txBox="1"/>
          <p:nvPr/>
        </p:nvSpPr>
        <p:spPr>
          <a:xfrm>
            <a:off x="6666700" y="2891350"/>
            <a:ext cx="48096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More likely to invest in premium Pirelli tires for other vehicles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 brand-backed endorsement increases consumer confidence &amp; loyalty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g33b9fd808bc_0_151"/>
          <p:cNvSpPr txBox="1"/>
          <p:nvPr/>
        </p:nvSpPr>
        <p:spPr>
          <a:xfrm>
            <a:off x="2751588" y="4359450"/>
            <a:ext cx="37938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Joint R&amp;D tailored tires for upcoming electric supercars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Leverage Pirelli’s existing distribution network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g33b9fd808bc_0_151"/>
          <p:cNvSpPr txBox="1"/>
          <p:nvPr/>
        </p:nvSpPr>
        <p:spPr>
          <a:xfrm>
            <a:off x="6666700" y="4359438"/>
            <a:ext cx="4490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Pirelli’s expertise helps create custom tire solutions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Pirelli’s established supply chain enables efficient market penetration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g33b9fd808bc_0_151"/>
          <p:cNvSpPr txBox="1"/>
          <p:nvPr/>
        </p:nvSpPr>
        <p:spPr>
          <a:xfrm>
            <a:off x="265650" y="5669575"/>
            <a:ext cx="718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Source: (Ferrari 10-K, ), (Pirelli Preliminary Results, 2025), (Pirelli 10-Q,  2025), (Coolest Gadgets, 2025)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g33b9fd808bc_0_151"/>
          <p:cNvSpPr txBox="1"/>
          <p:nvPr/>
        </p:nvSpPr>
        <p:spPr>
          <a:xfrm>
            <a:off x="226850" y="520350"/>
            <a:ext cx="65943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Synergies can be generated through brand highlight, cross-selling, and enhanced penetration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3b9fd808bc_0_174"/>
          <p:cNvSpPr txBox="1"/>
          <p:nvPr/>
        </p:nvSpPr>
        <p:spPr>
          <a:xfrm>
            <a:off x="623225" y="14415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33b9fd808bc_0_174"/>
          <p:cNvSpPr txBox="1"/>
          <p:nvPr/>
        </p:nvSpPr>
        <p:spPr>
          <a:xfrm>
            <a:off x="623225" y="14415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g33b9fd808bc_0_174"/>
          <p:cNvCxnSpPr/>
          <p:nvPr/>
        </p:nvCxnSpPr>
        <p:spPr>
          <a:xfrm>
            <a:off x="226839" y="919264"/>
            <a:ext cx="10759200" cy="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76" name="Google Shape;676;g33b9fd808bc_0_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1675" y="25513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7" name="Google Shape;677;g33b9fd808bc_0_174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8" name="Google Shape;678;g33b9fd808bc_0_174"/>
          <p:cNvCxnSpPr/>
          <p:nvPr/>
        </p:nvCxnSpPr>
        <p:spPr>
          <a:xfrm>
            <a:off x="40968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9" name="Google Shape;679;g33b9fd808bc_0_174"/>
          <p:cNvCxnSpPr/>
          <p:nvPr/>
        </p:nvCxnSpPr>
        <p:spPr>
          <a:xfrm rot="10800000" flipH="1">
            <a:off x="19739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0" name="Google Shape;680;g33b9fd808bc_0_174"/>
          <p:cNvCxnSpPr/>
          <p:nvPr/>
        </p:nvCxnSpPr>
        <p:spPr>
          <a:xfrm rot="10800000" flipH="1">
            <a:off x="353819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1" name="Google Shape;681;g33b9fd808bc_0_174"/>
          <p:cNvCxnSpPr/>
          <p:nvPr/>
        </p:nvCxnSpPr>
        <p:spPr>
          <a:xfrm rot="10800000" flipH="1">
            <a:off x="510245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2" name="Google Shape;682;g33b9fd808bc_0_174"/>
          <p:cNvCxnSpPr/>
          <p:nvPr/>
        </p:nvCxnSpPr>
        <p:spPr>
          <a:xfrm rot="10800000" flipH="1">
            <a:off x="666670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g33b9fd808bc_0_174"/>
          <p:cNvCxnSpPr/>
          <p:nvPr/>
        </p:nvCxnSpPr>
        <p:spPr>
          <a:xfrm rot="10800000" flipH="1">
            <a:off x="823096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g33b9fd808bc_0_174"/>
          <p:cNvSpPr txBox="1"/>
          <p:nvPr/>
        </p:nvSpPr>
        <p:spPr>
          <a:xfrm>
            <a:off x="374100" y="598400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g33b9fd808bc_0_174"/>
          <p:cNvSpPr txBox="1"/>
          <p:nvPr/>
        </p:nvSpPr>
        <p:spPr>
          <a:xfrm>
            <a:off x="3592042" y="598400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g33b9fd808bc_0_174"/>
          <p:cNvSpPr txBox="1"/>
          <p:nvPr/>
        </p:nvSpPr>
        <p:spPr>
          <a:xfrm>
            <a:off x="5102450" y="598400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 b="0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 b="0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g33b9fd808bc_0_174"/>
          <p:cNvSpPr txBox="1"/>
          <p:nvPr/>
        </p:nvSpPr>
        <p:spPr>
          <a:xfrm>
            <a:off x="6581058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g33b9fd808bc_0_174"/>
          <p:cNvSpPr txBox="1"/>
          <p:nvPr/>
        </p:nvSpPr>
        <p:spPr>
          <a:xfrm>
            <a:off x="8145317" y="598400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g33b9fd808bc_0_174"/>
          <p:cNvSpPr txBox="1"/>
          <p:nvPr/>
        </p:nvSpPr>
        <p:spPr>
          <a:xfrm>
            <a:off x="9709550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g33b9fd808bc_0_174"/>
          <p:cNvSpPr txBox="1"/>
          <p:nvPr/>
        </p:nvSpPr>
        <p:spPr>
          <a:xfrm>
            <a:off x="1943058" y="598400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91" name="Google Shape;691;g33b9fd808bc_0_174"/>
          <p:cNvCxnSpPr/>
          <p:nvPr/>
        </p:nvCxnSpPr>
        <p:spPr>
          <a:xfrm rot="10800000" flipH="1">
            <a:off x="97952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2" name="Google Shape;692;g33b9fd808bc_0_174"/>
          <p:cNvSpPr txBox="1"/>
          <p:nvPr/>
        </p:nvSpPr>
        <p:spPr>
          <a:xfrm>
            <a:off x="226850" y="128788"/>
            <a:ext cx="5102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Cost Synergies</a:t>
            </a:r>
            <a:endParaRPr sz="25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g33b9fd808bc_0_174"/>
          <p:cNvSpPr/>
          <p:nvPr/>
        </p:nvSpPr>
        <p:spPr>
          <a:xfrm>
            <a:off x="374100" y="1509750"/>
            <a:ext cx="2377500" cy="914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g33b9fd808bc_0_174"/>
          <p:cNvSpPr/>
          <p:nvPr/>
        </p:nvSpPr>
        <p:spPr>
          <a:xfrm>
            <a:off x="409700" y="3080426"/>
            <a:ext cx="2377500" cy="914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g33b9fd808bc_0_174"/>
          <p:cNvSpPr/>
          <p:nvPr/>
        </p:nvSpPr>
        <p:spPr>
          <a:xfrm>
            <a:off x="409700" y="4723938"/>
            <a:ext cx="2377500" cy="914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Innovation Cost Sharing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g33b9fd808bc_0_174"/>
          <p:cNvSpPr txBox="1"/>
          <p:nvPr/>
        </p:nvSpPr>
        <p:spPr>
          <a:xfrm>
            <a:off x="265650" y="1436900"/>
            <a:ext cx="259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Lowered Production Costs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g33b9fd808bc_0_174"/>
          <p:cNvSpPr txBox="1"/>
          <p:nvPr/>
        </p:nvSpPr>
        <p:spPr>
          <a:xfrm>
            <a:off x="226850" y="3055400"/>
            <a:ext cx="2743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Operational Efficiencies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g33b9fd808bc_0_174"/>
          <p:cNvSpPr txBox="1"/>
          <p:nvPr/>
        </p:nvSpPr>
        <p:spPr>
          <a:xfrm>
            <a:off x="4010225" y="1051675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Insight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9" name="Google Shape;699;g33b9fd808bc_0_174"/>
          <p:cNvSpPr txBox="1"/>
          <p:nvPr/>
        </p:nvSpPr>
        <p:spPr>
          <a:xfrm>
            <a:off x="7789150" y="1050925"/>
            <a:ext cx="200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Reasoning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g33b9fd808bc_0_174"/>
          <p:cNvSpPr txBox="1"/>
          <p:nvPr/>
        </p:nvSpPr>
        <p:spPr>
          <a:xfrm>
            <a:off x="6766925" y="1621225"/>
            <a:ext cx="39990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Vertical Integration eliminates third-party supplier margins, making cost structures more efficient.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g33b9fd808bc_0_174"/>
          <p:cNvSpPr txBox="1"/>
          <p:nvPr/>
        </p:nvSpPr>
        <p:spPr>
          <a:xfrm>
            <a:off x="2787200" y="1667850"/>
            <a:ext cx="37938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Ferrari benefits from direct control over tire manufacturing, cutting middleman costs.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2" name="Google Shape;702;g33b9fd808bc_0_174"/>
          <p:cNvSpPr txBox="1"/>
          <p:nvPr/>
        </p:nvSpPr>
        <p:spPr>
          <a:xfrm>
            <a:off x="2726600" y="3055388"/>
            <a:ext cx="39150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Streamlined logistics and combined supply chain efforts reduce shipping and handling expenses.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g33b9fd808bc_0_174"/>
          <p:cNvSpPr txBox="1"/>
          <p:nvPr/>
        </p:nvSpPr>
        <p:spPr>
          <a:xfrm>
            <a:off x="6766925" y="3055400"/>
            <a:ext cx="36555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Centralized supply chain management results in economies of scale, lowering per-unit distribution costs.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4" name="Google Shape;704;g33b9fd808bc_0_174"/>
          <p:cNvSpPr txBox="1"/>
          <p:nvPr/>
        </p:nvSpPr>
        <p:spPr>
          <a:xfrm>
            <a:off x="2751600" y="4472400"/>
            <a:ext cx="37272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Joint R&amp;D initiatives in motorsport and electric vehicle tires will improve innovation while cutting costs.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g33b9fd808bc_0_174"/>
          <p:cNvSpPr txBox="1"/>
          <p:nvPr/>
        </p:nvSpPr>
        <p:spPr>
          <a:xfrm>
            <a:off x="6766925" y="4359450"/>
            <a:ext cx="40410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Shared investments in technology eliminate redundant research spending while producing better solutions for both brands.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g33b9fd808bc_0_174"/>
          <p:cNvSpPr txBox="1"/>
          <p:nvPr/>
        </p:nvSpPr>
        <p:spPr>
          <a:xfrm>
            <a:off x="321775" y="5709350"/>
            <a:ext cx="624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Source: (Ferrari 10-K, ), (Pirelli Preliminary Results, 2025), (Pirelli 10-Q,  2025), (McKinsey, 2022)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g33b9fd808bc_0_174"/>
          <p:cNvSpPr txBox="1"/>
          <p:nvPr/>
        </p:nvSpPr>
        <p:spPr>
          <a:xfrm>
            <a:off x="210200" y="551050"/>
            <a:ext cx="89478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Cost synergies can be generated through lower production costs, operational efficiencies, and innovation cost sharing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"/>
          <p:cNvSpPr/>
          <p:nvPr/>
        </p:nvSpPr>
        <p:spPr>
          <a:xfrm>
            <a:off x="-1" y="-315425"/>
            <a:ext cx="14537122" cy="7876241"/>
          </a:xfrm>
          <a:custGeom>
            <a:avLst/>
            <a:gdLst/>
            <a:ahLst/>
            <a:cxnLst/>
            <a:rect l="l" t="t" r="r" b="b"/>
            <a:pathLst>
              <a:path w="18879379" h="11799612" extrusionOk="0">
                <a:moveTo>
                  <a:pt x="0" y="0"/>
                </a:moveTo>
                <a:lnTo>
                  <a:pt x="18879378" y="0"/>
                </a:lnTo>
                <a:lnTo>
                  <a:pt x="18879378" y="11799611"/>
                </a:lnTo>
                <a:lnTo>
                  <a:pt x="0" y="11799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6000"/>
            </a:blip>
            <a:stretch>
              <a:fillRect/>
            </a:stretch>
          </a:blipFill>
          <a:ln>
            <a:noFill/>
          </a:ln>
        </p:spPr>
      </p:sp>
      <p:sp>
        <p:nvSpPr>
          <p:cNvPr id="713" name="Google Shape;713;p11"/>
          <p:cNvSpPr/>
          <p:nvPr/>
        </p:nvSpPr>
        <p:spPr>
          <a:xfrm>
            <a:off x="2735850" y="337300"/>
            <a:ext cx="6720300" cy="2352900"/>
          </a:xfrm>
          <a:prstGeom prst="roundRect">
            <a:avLst>
              <a:gd name="adj" fmla="val 16667"/>
            </a:avLst>
          </a:prstGeom>
          <a:solidFill>
            <a:srgbClr val="B497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</a:rPr>
              <a:t>Feasibility</a:t>
            </a:r>
            <a:endParaRPr sz="1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32c4b6bbf8_0_2"/>
          <p:cNvSpPr/>
          <p:nvPr/>
        </p:nvSpPr>
        <p:spPr>
          <a:xfrm>
            <a:off x="6104125" y="3648575"/>
            <a:ext cx="1929300" cy="15543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9" name="Google Shape;719;g332c4b6bbf8_0_2"/>
          <p:cNvPicPr preferRelativeResize="0"/>
          <p:nvPr/>
        </p:nvPicPr>
        <p:blipFill rotWithShape="1">
          <a:blip r:embed="rId3">
            <a:alphaModFix/>
          </a:blip>
          <a:srcRect l="5186" t="1429"/>
          <a:stretch/>
        </p:blipFill>
        <p:spPr>
          <a:xfrm>
            <a:off x="6469150" y="1356025"/>
            <a:ext cx="2849700" cy="2095675"/>
          </a:xfrm>
          <a:prstGeom prst="rect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0" name="Google Shape;720;g332c4b6bbf8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75" y="999000"/>
            <a:ext cx="2437225" cy="28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332c4b6bbf8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59" y="3606768"/>
            <a:ext cx="621486" cy="30725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332c4b6bbf8_0_2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332c4b6bbf8_0_2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4" name="Google Shape;724;g332c4b6bbf8_0_2"/>
          <p:cNvCxnSpPr/>
          <p:nvPr/>
        </p:nvCxnSpPr>
        <p:spPr>
          <a:xfrm rot="10800000" flipH="1">
            <a:off x="363575" y="923400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5" name="Google Shape;725;g332c4b6bbf8_0_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34500" y="1200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g332c4b6bbf8_0_2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7" name="Google Shape;727;g332c4b6bbf8_0_2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8" name="Google Shape;728;g332c4b6bbf8_0_2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9" name="Google Shape;729;g332c4b6bbf8_0_2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0" name="Google Shape;730;g332c4b6bbf8_0_2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1" name="Google Shape;731;g332c4b6bbf8_0_2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2" name="Google Shape;732;g332c4b6bbf8_0_2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g332c4b6bbf8_0_2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4" name="Google Shape;734;g332c4b6bbf8_0_2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g332c4b6bbf8_0_2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g332c4b6bbf8_0_2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g332c4b6bbf8_0_2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 b="0" i="0" u="none" strike="noStrike" cap="none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 b="0" i="0" u="none" strike="noStrike" cap="none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8" name="Google Shape;738;g332c4b6bbf8_0_2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9" name="Google Shape;739;g332c4b6bbf8_0_2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40" name="Google Shape;740;g332c4b6bbf8_0_2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1" name="Google Shape;741;g332c4b6bbf8_0_2"/>
          <p:cNvSpPr txBox="1"/>
          <p:nvPr/>
        </p:nvSpPr>
        <p:spPr>
          <a:xfrm>
            <a:off x="197700" y="77175"/>
            <a:ext cx="1033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2" name="Google Shape;742;g332c4b6bbf8_0_2"/>
          <p:cNvSpPr txBox="1"/>
          <p:nvPr/>
        </p:nvSpPr>
        <p:spPr>
          <a:xfrm>
            <a:off x="363575" y="323100"/>
            <a:ext cx="9842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Ferrari Does Not Acquire Pirelli</a:t>
            </a:r>
            <a:endParaRPr sz="25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43" name="Google Shape;743;g332c4b6bbf8_0_2"/>
          <p:cNvCxnSpPr/>
          <p:nvPr/>
        </p:nvCxnSpPr>
        <p:spPr>
          <a:xfrm>
            <a:off x="1412996" y="3606767"/>
            <a:ext cx="429900" cy="12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44" name="Google Shape;744;g332c4b6bbf8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3375" y="2162238"/>
            <a:ext cx="1268700" cy="398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g332c4b6bbf8_0_2"/>
          <p:cNvCxnSpPr/>
          <p:nvPr/>
        </p:nvCxnSpPr>
        <p:spPr>
          <a:xfrm rot="10800000" flipH="1">
            <a:off x="823976" y="2468882"/>
            <a:ext cx="763800" cy="46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6" name="Google Shape;746;g332c4b6bbf8_0_2"/>
          <p:cNvSpPr txBox="1"/>
          <p:nvPr/>
        </p:nvSpPr>
        <p:spPr>
          <a:xfrm>
            <a:off x="357225" y="1596975"/>
            <a:ext cx="2849700" cy="13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7" name="Google Shape;747;g332c4b6bbf8_0_2"/>
          <p:cNvSpPr/>
          <p:nvPr/>
        </p:nvSpPr>
        <p:spPr>
          <a:xfrm>
            <a:off x="3159888" y="1361738"/>
            <a:ext cx="2695800" cy="10392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Maserati Acquisition(1997)</a:t>
            </a:r>
            <a:b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Ferrari invested approximately US$350 million to acquire </a:t>
            </a:r>
            <a:br>
              <a:rPr lang="en-US" sz="1100"/>
            </a:b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PV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(3.5% inflation)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=  971M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8" name="Google Shape;748;g332c4b6bbf8_0_2"/>
          <p:cNvSpPr/>
          <p:nvPr/>
        </p:nvSpPr>
        <p:spPr>
          <a:xfrm>
            <a:off x="3182875" y="2679375"/>
            <a:ext cx="2695800" cy="10392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Pirelli Acquisition(2015)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ChemChina acquires Pirelli for US$7.7 billion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PV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(3.5% inflation)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=  9,350M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9" name="Google Shape;749;g332c4b6bbf8_0_2"/>
          <p:cNvSpPr/>
          <p:nvPr/>
        </p:nvSpPr>
        <p:spPr>
          <a:xfrm>
            <a:off x="4341738" y="2424663"/>
            <a:ext cx="332100" cy="3072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0" name="Google Shape;750;g332c4b6bbf8_0_2"/>
          <p:cNvSpPr/>
          <p:nvPr/>
        </p:nvSpPr>
        <p:spPr>
          <a:xfrm>
            <a:off x="4364725" y="3794775"/>
            <a:ext cx="332100" cy="3231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1" name="Google Shape;751;g332c4b6bbf8_0_2"/>
          <p:cNvSpPr txBox="1"/>
          <p:nvPr/>
        </p:nvSpPr>
        <p:spPr>
          <a:xfrm>
            <a:off x="3132925" y="4066325"/>
            <a:ext cx="279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Lack of Synergies:</a:t>
            </a: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Maserati and Ferrari share a sports car DNA (technological/brand synergies), whereas Pirelli is an industrial supplier with no direct technological complementarity</a:t>
            </a:r>
            <a:r>
              <a:rPr lang="en-US" sz="1000"/>
              <a:t>.</a:t>
            </a:r>
            <a:endParaRPr sz="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2" name="Google Shape;752;g332c4b6bbf8_0_2"/>
          <p:cNvSpPr/>
          <p:nvPr/>
        </p:nvSpPr>
        <p:spPr>
          <a:xfrm>
            <a:off x="4973825" y="2124725"/>
            <a:ext cx="621600" cy="307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g332c4b6bbf8_0_2"/>
          <p:cNvSpPr/>
          <p:nvPr/>
        </p:nvSpPr>
        <p:spPr>
          <a:xfrm>
            <a:off x="4874175" y="3359875"/>
            <a:ext cx="823500" cy="32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4" name="Google Shape;754;g332c4b6bbf8_0_2"/>
          <p:cNvCxnSpPr/>
          <p:nvPr/>
        </p:nvCxnSpPr>
        <p:spPr>
          <a:xfrm rot="-5400000" flipH="1">
            <a:off x="5542319" y="2352508"/>
            <a:ext cx="358200" cy="328800"/>
          </a:xfrm>
          <a:prstGeom prst="curvedConnector3">
            <a:avLst>
              <a:gd name="adj1" fmla="val 2294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g332c4b6bbf8_0_2"/>
          <p:cNvCxnSpPr>
            <a:stCxn id="753" idx="6"/>
          </p:cNvCxnSpPr>
          <p:nvPr/>
        </p:nvCxnSpPr>
        <p:spPr>
          <a:xfrm rot="10800000" flipH="1">
            <a:off x="5697675" y="2879725"/>
            <a:ext cx="214500" cy="6417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g332c4b6bbf8_0_2"/>
          <p:cNvCxnSpPr/>
          <p:nvPr/>
        </p:nvCxnSpPr>
        <p:spPr>
          <a:xfrm>
            <a:off x="5891050" y="4059625"/>
            <a:ext cx="10200" cy="1431300"/>
          </a:xfrm>
          <a:prstGeom prst="straightConnector1">
            <a:avLst/>
          </a:prstGeom>
          <a:noFill/>
          <a:ln w="19050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7" name="Google Shape;757;g332c4b6bbf8_0_2"/>
          <p:cNvSpPr/>
          <p:nvPr/>
        </p:nvSpPr>
        <p:spPr>
          <a:xfrm>
            <a:off x="5519225" y="2582250"/>
            <a:ext cx="1268700" cy="398100"/>
          </a:xfrm>
          <a:prstGeom prst="diamond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Huge Gap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8" name="Google Shape;758;g332c4b6bbf8_0_2"/>
          <p:cNvSpPr txBox="1"/>
          <p:nvPr/>
        </p:nvSpPr>
        <p:spPr>
          <a:xfrm>
            <a:off x="3429725" y="881163"/>
            <a:ext cx="2795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 Expensive</a:t>
            </a:r>
            <a:endParaRPr sz="25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9" name="Google Shape;759;g332c4b6bbf8_0_2"/>
          <p:cNvSpPr txBox="1"/>
          <p:nvPr/>
        </p:nvSpPr>
        <p:spPr>
          <a:xfrm>
            <a:off x="6288325" y="881175"/>
            <a:ext cx="55563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Structural, and Legal Incompatibilities</a:t>
            </a:r>
            <a:endParaRPr sz="2500" b="1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0" name="Google Shape;760;g332c4b6bbf8_0_2"/>
          <p:cNvSpPr txBox="1"/>
          <p:nvPr/>
        </p:nvSpPr>
        <p:spPr>
          <a:xfrm>
            <a:off x="8160025" y="3716525"/>
            <a:ext cx="1812900" cy="1858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Tax Complexity: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Ferrari’s simple Dutch structure incompatible with Pirelli’s complex international manufacturing footprint (Brazil, China, Romania), triggering costly tax issues.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g332c4b6bbf8_0_2"/>
          <p:cNvSpPr txBox="1"/>
          <p:nvPr/>
        </p:nvSpPr>
        <p:spPr>
          <a:xfrm>
            <a:off x="6069625" y="3686450"/>
            <a:ext cx="1949400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Regulatory Barriers:</a:t>
            </a:r>
            <a:b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Acquisition complicated by Italian government protections and Sinochem strategic 37% stake in Pirelli, adding regulatory hurdles.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2" name="Google Shape;762;g332c4b6bbf8_0_2"/>
          <p:cNvSpPr txBox="1"/>
          <p:nvPr/>
        </p:nvSpPr>
        <p:spPr>
          <a:xfrm>
            <a:off x="9638550" y="1506563"/>
            <a:ext cx="2503500" cy="13437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Operational Misalignment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b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Ferrari's significantly higher net income rate suggests fundamental operational differences from Pirelli, making structural integration problematic.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3" name="Google Shape;763;g332c4b6bbf8_0_2"/>
          <p:cNvSpPr txBox="1"/>
          <p:nvPr/>
        </p:nvSpPr>
        <p:spPr>
          <a:xfrm>
            <a:off x="10099525" y="3135272"/>
            <a:ext cx="1865700" cy="173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Strategic Brand Incompatibility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b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The noticeable profitability gap indicates potential brand dilution risks, as acquiring Pirelli could undermine Ferrari's premium market position.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4" name="Google Shape;764;g332c4b6bbf8_0_2"/>
          <p:cNvSpPr/>
          <p:nvPr/>
        </p:nvSpPr>
        <p:spPr>
          <a:xfrm>
            <a:off x="223025" y="3981250"/>
            <a:ext cx="2695800" cy="16473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Ferrari's strategic approach has historically favored </a:t>
            </a: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partnerships over acquisitions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, focusing on collaborations that enhance its core competencies without diluting its brand identity. This strategy is evident through:​</a:t>
            </a:r>
            <a:r>
              <a:rPr lang="en-US" sz="1200" b="1">
                <a:latin typeface="Times New Roman"/>
                <a:ea typeface="Times New Roman"/>
                <a:cs typeface="Times New Roman"/>
                <a:sym typeface="Times New Roman"/>
              </a:rPr>
              <a:t>Strategic Partnerships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g332c4b6bbf8_0_2"/>
          <p:cNvSpPr txBox="1"/>
          <p:nvPr/>
        </p:nvSpPr>
        <p:spPr>
          <a:xfrm>
            <a:off x="231375" y="5586938"/>
            <a:ext cx="11479800" cy="1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(Scuderia Ferrari, 2024), (Ferrari Corporate, 2024), (Pirelli Financial Report, 2023), (Ferrari Annual Report, 2022), (Pirelli Annual Report, 2022), (Reuters, 2023), (Ferrari Press Release, 2024), (Politico, 2024), (Company Filings, 2024).</a:t>
            </a:r>
            <a:endParaRPr sz="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"/>
          <p:cNvSpPr txBox="1"/>
          <p:nvPr/>
        </p:nvSpPr>
        <p:spPr>
          <a:xfrm>
            <a:off x="623225" y="14415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"/>
          <p:cNvSpPr txBox="1"/>
          <p:nvPr/>
        </p:nvSpPr>
        <p:spPr>
          <a:xfrm>
            <a:off x="234775" y="374850"/>
            <a:ext cx="653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Table of Contents</a:t>
            </a:r>
            <a:endParaRPr sz="2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6" name="Google Shape;196;p2"/>
          <p:cNvCxnSpPr/>
          <p:nvPr/>
        </p:nvCxnSpPr>
        <p:spPr>
          <a:xfrm>
            <a:off x="234764" y="944239"/>
            <a:ext cx="10759200" cy="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p2"/>
          <p:cNvSpPr txBox="1"/>
          <p:nvPr/>
        </p:nvSpPr>
        <p:spPr>
          <a:xfrm>
            <a:off x="234775" y="1210950"/>
            <a:ext cx="106188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Executive Summary</a:t>
            </a:r>
            <a:endParaRPr sz="26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I.Market Analysis</a:t>
            </a:r>
            <a:endParaRPr sz="26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II.Strategic Fit</a:t>
            </a:r>
            <a:endParaRPr sz="26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III.Financial Analysis</a:t>
            </a:r>
            <a:endParaRPr sz="26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IV.Feasibility</a:t>
            </a:r>
            <a:endParaRPr sz="26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V.Alternative Solution</a:t>
            </a:r>
            <a:endParaRPr sz="26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VI.Conclusion</a:t>
            </a:r>
            <a:endParaRPr sz="26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Appendix</a:t>
            </a:r>
            <a:endParaRPr sz="26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8" name="Google Shape;1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7925" y="144150"/>
            <a:ext cx="1370975" cy="7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3bcf93c125_0_560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71" name="Google Shape;771;g33bcf93c125_0_560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772" name="Google Shape;772;g33bcf93c125_0_560"/>
          <p:cNvCxnSpPr/>
          <p:nvPr/>
        </p:nvCxnSpPr>
        <p:spPr>
          <a:xfrm rot="10800000" flipH="1">
            <a:off x="427725" y="930625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73" name="Google Shape;773;g33bcf93c125_0_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1875" y="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g33bcf93c125_0_560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g33bcf93c125_0_560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g33bcf93c125_0_560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7" name="Google Shape;777;g33bcf93c125_0_560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8" name="Google Shape;778;g33bcf93c125_0_560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9" name="Google Shape;779;g33bcf93c125_0_560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0" name="Google Shape;780;g33bcf93c125_0_560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1" name="Google Shape;781;g33bcf93c125_0_560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2" name="Google Shape;782;g33bcf93c125_0_560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3" name="Google Shape;783;g33bcf93c125_0_560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4" name="Google Shape;784;g33bcf93c125_0_560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5" name="Google Shape;785;g33bcf93c125_0_560"/>
          <p:cNvSpPr txBox="1"/>
          <p:nvPr/>
        </p:nvSpPr>
        <p:spPr>
          <a:xfrm>
            <a:off x="8224700" y="589100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20212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2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20212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g33bcf93c125_0_560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7" name="Google Shape;787;g33bcf93c125_0_560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88" name="Google Shape;788;g33bcf93c125_0_560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9" name="Google Shape;789;g33bcf93c125_0_560"/>
          <p:cNvSpPr txBox="1"/>
          <p:nvPr/>
        </p:nvSpPr>
        <p:spPr>
          <a:xfrm>
            <a:off x="302825" y="368688"/>
            <a:ext cx="9003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Financial Feasibility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0" name="Google Shape;790;g33bcf93c125_0_560"/>
          <p:cNvSpPr txBox="1"/>
          <p:nvPr/>
        </p:nvSpPr>
        <p:spPr>
          <a:xfrm>
            <a:off x="6797475" y="1159000"/>
            <a:ext cx="252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>
                <a:latin typeface="Lato"/>
                <a:ea typeface="Lato"/>
                <a:cs typeface="Lato"/>
                <a:sym typeface="Lato"/>
              </a:rPr>
              <a:t>Debt financing impact on risk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1" name="Google Shape;791;g33bcf93c125_0_560"/>
          <p:cNvSpPr/>
          <p:nvPr/>
        </p:nvSpPr>
        <p:spPr>
          <a:xfrm>
            <a:off x="8459775" y="1545650"/>
            <a:ext cx="385800" cy="1230600"/>
          </a:xfrm>
          <a:prstGeom prst="rect">
            <a:avLst/>
          </a:prstGeom>
          <a:solidFill>
            <a:srgbClr val="B6124A"/>
          </a:solidFill>
          <a:ln w="9525" cap="flat" cmpd="sng">
            <a:solidFill>
              <a:srgbClr val="538B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2" name="Google Shape;792;g33bcf93c125_0_560"/>
          <p:cNvSpPr/>
          <p:nvPr/>
        </p:nvSpPr>
        <p:spPr>
          <a:xfrm>
            <a:off x="8600475" y="1469897"/>
            <a:ext cx="585300" cy="32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38B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BBB+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g33bcf93c125_0_560"/>
          <p:cNvSpPr/>
          <p:nvPr/>
        </p:nvSpPr>
        <p:spPr>
          <a:xfrm rot="5400000">
            <a:off x="8679075" y="1840254"/>
            <a:ext cx="428100" cy="49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9525" cap="flat" cmpd="sng">
            <a:solidFill>
              <a:srgbClr val="F2E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g33bcf93c125_0_560"/>
          <p:cNvSpPr/>
          <p:nvPr/>
        </p:nvSpPr>
        <p:spPr>
          <a:xfrm>
            <a:off x="6898500" y="1545650"/>
            <a:ext cx="1371000" cy="998700"/>
          </a:xfrm>
          <a:prstGeom prst="wedgeRoundRectCallout">
            <a:avLst>
              <a:gd name="adj1" fmla="val 64301"/>
              <a:gd name="adj2" fmla="val 10071"/>
              <a:gd name="adj3" fmla="val 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Lato"/>
                <a:ea typeface="Lato"/>
                <a:cs typeface="Lato"/>
                <a:sym typeface="Lato"/>
              </a:rPr>
              <a:t> Acquiring Pirelli using only debt would increase default risk, decreasing their credit rating and increase interest rates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g33bcf93c125_0_560"/>
          <p:cNvSpPr txBox="1"/>
          <p:nvPr/>
        </p:nvSpPr>
        <p:spPr>
          <a:xfrm>
            <a:off x="6689438" y="2544275"/>
            <a:ext cx="207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Ferrari debt 2024: </a:t>
            </a:r>
            <a:r>
              <a:rPr lang="en-US" b="1"/>
              <a:t>3.3B</a:t>
            </a:r>
            <a:endParaRPr sz="1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6" name="Google Shape;796;g33bcf93c125_0_560"/>
          <p:cNvSpPr/>
          <p:nvPr/>
        </p:nvSpPr>
        <p:spPr>
          <a:xfrm>
            <a:off x="9689150" y="994575"/>
            <a:ext cx="2213700" cy="3849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debt financing is not favorable with increasing interest rates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7" name="Google Shape;797;g33bcf93c125_0_56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850" y="1251849"/>
            <a:ext cx="3113400" cy="19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33bcf93c125_0_560"/>
          <p:cNvSpPr/>
          <p:nvPr/>
        </p:nvSpPr>
        <p:spPr>
          <a:xfrm>
            <a:off x="5181887" y="1907388"/>
            <a:ext cx="1376400" cy="492600"/>
          </a:xfrm>
          <a:prstGeom prst="flowChartAlternateProcess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Lato"/>
                <a:ea typeface="Lato"/>
                <a:cs typeface="Lato"/>
                <a:sym typeface="Lato"/>
              </a:rPr>
              <a:t>Ferrari needs sufficient liquidity to support its operation</a:t>
            </a:r>
            <a:r>
              <a:rPr lang="en-US" sz="1000">
                <a:latin typeface="Lato"/>
                <a:ea typeface="Lato"/>
                <a:cs typeface="Lato"/>
                <a:sym typeface="Lato"/>
              </a:rPr>
              <a:t>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9" name="Google Shape;799;g33bcf93c125_0_560"/>
          <p:cNvSpPr/>
          <p:nvPr/>
        </p:nvSpPr>
        <p:spPr>
          <a:xfrm>
            <a:off x="5181813" y="1349450"/>
            <a:ext cx="1438200" cy="492600"/>
          </a:xfrm>
          <a:prstGeom prst="flowChartAlternateProcess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Lato"/>
                <a:ea typeface="Lato"/>
                <a:cs typeface="Lato"/>
                <a:sym typeface="Lato"/>
              </a:rPr>
              <a:t>Pirelli would be valued at least </a:t>
            </a:r>
            <a:r>
              <a:rPr lang="en-US" sz="900" b="1">
                <a:latin typeface="Lato"/>
                <a:ea typeface="Lato"/>
                <a:cs typeface="Lato"/>
                <a:sym typeface="Lato"/>
              </a:rPr>
              <a:t>3x </a:t>
            </a:r>
            <a:r>
              <a:rPr lang="en-US" sz="900">
                <a:latin typeface="Lato"/>
                <a:ea typeface="Lato"/>
                <a:cs typeface="Lato"/>
                <a:sym typeface="Lato"/>
              </a:rPr>
              <a:t>the cash ferrari has on hand</a:t>
            </a:r>
            <a:r>
              <a:rPr lang="en-US" sz="1000"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00" name="Google Shape;800;g33bcf93c125_0_560"/>
          <p:cNvCxnSpPr/>
          <p:nvPr/>
        </p:nvCxnSpPr>
        <p:spPr>
          <a:xfrm>
            <a:off x="6521413" y="2039713"/>
            <a:ext cx="4008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1" name="Google Shape;801;g33bcf93c125_0_560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475" y="1473700"/>
            <a:ext cx="3113400" cy="1838058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g33bcf93c125_0_560"/>
          <p:cNvSpPr/>
          <p:nvPr/>
        </p:nvSpPr>
        <p:spPr>
          <a:xfrm>
            <a:off x="2017275" y="1808000"/>
            <a:ext cx="1031700" cy="492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ato"/>
                <a:ea typeface="Lato"/>
                <a:cs typeface="Lato"/>
                <a:sym typeface="Lato"/>
              </a:rPr>
              <a:t>Ferrari does not do frequent acquisitions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3" name="Google Shape;803;g33bcf93c125_0_560"/>
          <p:cNvSpPr/>
          <p:nvPr/>
        </p:nvSpPr>
        <p:spPr>
          <a:xfrm>
            <a:off x="223225" y="2147775"/>
            <a:ext cx="985500" cy="492600"/>
          </a:xfrm>
          <a:prstGeom prst="flowChartAlternateProcess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ato"/>
                <a:ea typeface="Lato"/>
                <a:cs typeface="Lato"/>
                <a:sym typeface="Lato"/>
              </a:rPr>
              <a:t>relies on internal cash flow and reinvestment to expand business 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4" name="Google Shape;804;g33bcf93c125_0_560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675" y="3369250"/>
            <a:ext cx="2745675" cy="18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33bcf93c125_0_560"/>
          <p:cNvSpPr/>
          <p:nvPr/>
        </p:nvSpPr>
        <p:spPr>
          <a:xfrm>
            <a:off x="1535550" y="3753450"/>
            <a:ext cx="430200" cy="152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latin typeface="Lato"/>
                <a:ea typeface="Lato"/>
                <a:cs typeface="Lato"/>
                <a:sym typeface="Lato"/>
              </a:rPr>
              <a:t>0.36B</a:t>
            </a:r>
            <a:endParaRPr sz="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6" name="Google Shape;806;g33bcf93c125_0_560"/>
          <p:cNvSpPr/>
          <p:nvPr/>
        </p:nvSpPr>
        <p:spPr>
          <a:xfrm>
            <a:off x="1208725" y="4153625"/>
            <a:ext cx="919500" cy="400200"/>
          </a:xfrm>
          <a:prstGeom prst="flowChartAlternateProcess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latin typeface="Lato"/>
                <a:ea typeface="Lato"/>
                <a:cs typeface="Lato"/>
                <a:sym typeface="Lato"/>
              </a:rPr>
              <a:t>Needs Cash ratio of at least 1 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7" name="Google Shape;807;g33bcf93c125_0_560"/>
          <p:cNvSpPr/>
          <p:nvPr/>
        </p:nvSpPr>
        <p:spPr>
          <a:xfrm>
            <a:off x="8600475" y="2452372"/>
            <a:ext cx="585300" cy="32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38B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BB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808" name="Google Shape;808;g33bcf93c125_0_560"/>
          <p:cNvGraphicFramePr/>
          <p:nvPr/>
        </p:nvGraphicFramePr>
        <p:xfrm>
          <a:off x="3682525" y="350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{3E2384D5-B3B2-4B4E-B3CD-E79FD131A2B6}</a:tableStyleId>
              </a:tblPr>
              <a:tblGrid>
                <a:gridCol w="338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Market Capitalization of Pirelli 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$ 6.5 B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Cash Financing 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$ 360 M 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Additional Financing Required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$ 6.24 B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Debt Financing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$ 3.04 B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Equity financing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$ 3.2 B</a:t>
                      </a:r>
                      <a:endParaRPr sz="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09" name="Google Shape;809;g33bcf93c125_0_560"/>
          <p:cNvSpPr/>
          <p:nvPr/>
        </p:nvSpPr>
        <p:spPr>
          <a:xfrm>
            <a:off x="5391725" y="3558038"/>
            <a:ext cx="1268700" cy="776100"/>
          </a:xfrm>
          <a:prstGeom prst="wedgeRoundRectCallout">
            <a:avLst>
              <a:gd name="adj1" fmla="val 83396"/>
              <a:gd name="adj2" fmla="val 7787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Lato"/>
                <a:ea typeface="Lato"/>
                <a:cs typeface="Lato"/>
                <a:sym typeface="Lato"/>
              </a:rPr>
              <a:t>Must keep capital structure constant to maintain credit rating.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Lato"/>
                <a:ea typeface="Lato"/>
                <a:cs typeface="Lato"/>
                <a:sym typeface="Lato"/>
              </a:rPr>
              <a:t>Debt/Equity Ratio: 0.95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0" name="Google Shape;810;g33bcf93c125_0_560" title="Chart"/>
          <p:cNvPicPr preferRelativeResize="0"/>
          <p:nvPr/>
        </p:nvPicPr>
        <p:blipFill rotWithShape="1">
          <a:blip r:embed="rId7">
            <a:alphaModFix/>
          </a:blip>
          <a:srcRect l="-5050" t="-3266" r="5050" b="8596"/>
          <a:stretch/>
        </p:blipFill>
        <p:spPr>
          <a:xfrm>
            <a:off x="9571075" y="3272030"/>
            <a:ext cx="2472426" cy="249247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33bcf93c125_0_560"/>
          <p:cNvSpPr/>
          <p:nvPr/>
        </p:nvSpPr>
        <p:spPr>
          <a:xfrm>
            <a:off x="5733950" y="4509325"/>
            <a:ext cx="1031700" cy="569400"/>
          </a:xfrm>
          <a:prstGeom prst="wedgeRoundRectCallout">
            <a:avLst>
              <a:gd name="adj1" fmla="val 82362"/>
              <a:gd name="adj2" fmla="val 18928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Lato"/>
                <a:ea typeface="Lato"/>
                <a:cs typeface="Lato"/>
                <a:sym typeface="Lato"/>
              </a:rPr>
              <a:t>@ $446.70 per share, 16 M shares must be issued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2" name="Google Shape;812;g33bcf93c125_0_560"/>
          <p:cNvSpPr txBox="1"/>
          <p:nvPr/>
        </p:nvSpPr>
        <p:spPr>
          <a:xfrm>
            <a:off x="302825" y="5058050"/>
            <a:ext cx="284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Ferrari can’t acquire much through cash due to liabilities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3" name="Google Shape;813;g33bcf93c125_0_560"/>
          <p:cNvSpPr/>
          <p:nvPr/>
        </p:nvSpPr>
        <p:spPr>
          <a:xfrm>
            <a:off x="7931475" y="3454930"/>
            <a:ext cx="1559100" cy="1230600"/>
          </a:xfrm>
          <a:prstGeom prst="wedgeRoundRectCallout">
            <a:avLst>
              <a:gd name="adj1" fmla="val -69479"/>
              <a:gd name="adj2" fmla="val 59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Assuming market capitalization remains constant, issuing equity will drop stock price to </a:t>
            </a:r>
            <a:r>
              <a:rPr lang="en-US" sz="1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$429.18</a:t>
            </a:r>
            <a: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per share, or a </a:t>
            </a:r>
            <a:r>
              <a:rPr lang="en-US" sz="1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4% decrease</a:t>
            </a:r>
            <a: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 stock price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14" name="Google Shape;814;g33bcf93c125_0_560"/>
          <p:cNvCxnSpPr/>
          <p:nvPr/>
        </p:nvCxnSpPr>
        <p:spPr>
          <a:xfrm>
            <a:off x="3188625" y="1545650"/>
            <a:ext cx="0" cy="1119900"/>
          </a:xfrm>
          <a:prstGeom prst="straightConnector1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5" name="Google Shape;815;g33bcf93c125_0_560"/>
          <p:cNvCxnSpPr/>
          <p:nvPr/>
        </p:nvCxnSpPr>
        <p:spPr>
          <a:xfrm>
            <a:off x="9686762" y="3753462"/>
            <a:ext cx="2400" cy="899400"/>
          </a:xfrm>
          <a:prstGeom prst="straightConnector1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g33bcf93c125_0_560"/>
          <p:cNvCxnSpPr/>
          <p:nvPr/>
        </p:nvCxnSpPr>
        <p:spPr>
          <a:xfrm>
            <a:off x="3176637" y="3821400"/>
            <a:ext cx="2400" cy="899400"/>
          </a:xfrm>
          <a:prstGeom prst="straightConnector1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7" name="Google Shape;817;g33bcf93c125_0_560"/>
          <p:cNvSpPr txBox="1"/>
          <p:nvPr/>
        </p:nvSpPr>
        <p:spPr>
          <a:xfrm>
            <a:off x="4217325" y="3151875"/>
            <a:ext cx="476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Combination of financial structure is not feasible enough </a:t>
            </a:r>
            <a:endParaRPr sz="13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g33bcf93c125_0_560"/>
          <p:cNvSpPr txBox="1"/>
          <p:nvPr/>
        </p:nvSpPr>
        <p:spPr>
          <a:xfrm>
            <a:off x="63225" y="1145963"/>
            <a:ext cx="311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Ferrari does not rely on acquisitions for growth </a:t>
            </a:r>
            <a:endParaRPr sz="11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9" name="Google Shape;819;g33bcf93c125_0_560"/>
          <p:cNvSpPr/>
          <p:nvPr/>
        </p:nvSpPr>
        <p:spPr>
          <a:xfrm>
            <a:off x="3339925" y="5253900"/>
            <a:ext cx="5999100" cy="484800"/>
          </a:xfrm>
          <a:prstGeom prst="rect">
            <a:avLst/>
          </a:prstGeom>
          <a:solidFill>
            <a:srgbClr val="F58F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Ferrari should </a:t>
            </a:r>
            <a:r>
              <a:rPr lang="en-US" b="1" u="sng">
                <a:latin typeface="Lato"/>
                <a:ea typeface="Lato"/>
                <a:cs typeface="Lato"/>
                <a:sym typeface="Lato"/>
              </a:rPr>
              <a:t>not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 acquire Pirelli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0" name="Google Shape;820;g33bcf93c125_0_560"/>
          <p:cNvCxnSpPr/>
          <p:nvPr/>
        </p:nvCxnSpPr>
        <p:spPr>
          <a:xfrm flipH="1">
            <a:off x="3441725" y="3117275"/>
            <a:ext cx="5992800" cy="12600"/>
          </a:xfrm>
          <a:prstGeom prst="straightConnector1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g33bcf93c125_0_560"/>
          <p:cNvCxnSpPr/>
          <p:nvPr/>
        </p:nvCxnSpPr>
        <p:spPr>
          <a:xfrm rot="10800000" flipH="1">
            <a:off x="8310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2" name="Google Shape;822;g33bcf93c125_0_5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86725" y="1445200"/>
            <a:ext cx="2843700" cy="19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3"/>
          <p:cNvSpPr/>
          <p:nvPr/>
        </p:nvSpPr>
        <p:spPr>
          <a:xfrm>
            <a:off x="0" y="-337325"/>
            <a:ext cx="13574800" cy="7532643"/>
          </a:xfrm>
          <a:custGeom>
            <a:avLst/>
            <a:gdLst/>
            <a:ahLst/>
            <a:cxnLst/>
            <a:rect l="l" t="t" r="r" b="b"/>
            <a:pathLst>
              <a:path w="18595617" h="11284859" extrusionOk="0">
                <a:moveTo>
                  <a:pt x="0" y="0"/>
                </a:moveTo>
                <a:lnTo>
                  <a:pt x="18595617" y="0"/>
                </a:lnTo>
                <a:lnTo>
                  <a:pt x="18595617" y="11284858"/>
                </a:lnTo>
                <a:lnTo>
                  <a:pt x="0" y="1128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6000"/>
            </a:blip>
            <a:stretch>
              <a:fillRect t="-4889" b="-4890"/>
            </a:stretch>
          </a:blipFill>
          <a:ln>
            <a:noFill/>
          </a:ln>
        </p:spPr>
      </p:sp>
      <p:sp>
        <p:nvSpPr>
          <p:cNvPr id="828" name="Google Shape;828;p13"/>
          <p:cNvSpPr/>
          <p:nvPr/>
        </p:nvSpPr>
        <p:spPr>
          <a:xfrm>
            <a:off x="2735850" y="337300"/>
            <a:ext cx="6720300" cy="2352900"/>
          </a:xfrm>
          <a:prstGeom prst="roundRect">
            <a:avLst>
              <a:gd name="adj" fmla="val 16667"/>
            </a:avLst>
          </a:prstGeom>
          <a:solidFill>
            <a:srgbClr val="B497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</a:rPr>
              <a:t>Alternative Solution</a:t>
            </a:r>
            <a:endParaRPr sz="1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3bb7d93cb5_0_22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34" name="Google Shape;834;g33bb7d93cb5_0_22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835" name="Google Shape;835;g33bb7d93cb5_0_22"/>
          <p:cNvCxnSpPr/>
          <p:nvPr/>
        </p:nvCxnSpPr>
        <p:spPr>
          <a:xfrm rot="10800000" flipH="1">
            <a:off x="350100" y="871788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6" name="Google Shape;836;g33bb7d93cb5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3950" y="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g33bb7d93cb5_0_22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8" name="Google Shape;838;g33bb7d93cb5_0_22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g33bb7d93cb5_0_22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0" name="Google Shape;840;g33bb7d93cb5_0_22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1" name="Google Shape;841;g33bb7d93cb5_0_22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2" name="Google Shape;842;g33bb7d93cb5_0_22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3" name="Google Shape;843;g33bb7d93cb5_0_22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4" name="Google Shape;844;g33bb7d93cb5_0_22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5" name="Google Shape;845;g33bb7d93cb5_0_22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6" name="Google Shape;846;g33bb7d93cb5_0_22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7" name="Google Shape;847;g33bb7d93cb5_0_22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8" name="Google Shape;848;g33bb7d93cb5_0_22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9" name="Google Shape;849;g33bb7d93cb5_0_22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50" name="Google Shape;850;g33bb7d93cb5_0_22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1" name="Google Shape;851;g33bb7d93cb5_0_22"/>
          <p:cNvSpPr txBox="1"/>
          <p:nvPr/>
        </p:nvSpPr>
        <p:spPr>
          <a:xfrm>
            <a:off x="226650" y="199775"/>
            <a:ext cx="11738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Tactics to strengthen Ferrari’s current position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2" name="Google Shape;852;g33bb7d93cb5_0_22"/>
          <p:cNvSpPr txBox="1"/>
          <p:nvPr/>
        </p:nvSpPr>
        <p:spPr>
          <a:xfrm>
            <a:off x="260475" y="1567050"/>
            <a:ext cx="2445900" cy="60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Market’s </a:t>
            </a:r>
            <a:r>
              <a:rPr lang="en-US" sz="13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increased </a:t>
            </a: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demands vehicles that balance power, efficiency, and </a:t>
            </a:r>
            <a:r>
              <a:rPr lang="en-US" sz="13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sustainability</a:t>
            </a:r>
            <a:endParaRPr sz="13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Regulatory compliance on possible </a:t>
            </a:r>
            <a:r>
              <a:rPr lang="en-US" sz="13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stricter emission standards</a:t>
            </a: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and future </a:t>
            </a:r>
            <a:r>
              <a:rPr lang="en-US" sz="13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bans</a:t>
            </a: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on combustion</a:t>
            </a:r>
            <a:endParaRPr sz="13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Broader Market Reach by </a:t>
            </a:r>
            <a:r>
              <a:rPr lang="en-US" sz="13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expanding</a:t>
            </a: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potential </a:t>
            </a:r>
            <a:r>
              <a:rPr lang="en-US" sz="13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customer base</a:t>
            </a:r>
            <a:endParaRPr sz="13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F1F1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853" name="Google Shape;853;g33bb7d93cb5_0_22"/>
          <p:cNvSpPr txBox="1"/>
          <p:nvPr/>
        </p:nvSpPr>
        <p:spPr>
          <a:xfrm>
            <a:off x="2800775" y="1567050"/>
            <a:ext cx="2363700" cy="40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US" sz="1300">
                <a:solidFill>
                  <a:schemeClr val="dk2"/>
                </a:solidFill>
              </a:rPr>
              <a:t>Enhanced </a:t>
            </a:r>
            <a:r>
              <a:rPr lang="en-US" sz="1300" b="1">
                <a:solidFill>
                  <a:schemeClr val="dk2"/>
                </a:solidFill>
              </a:rPr>
              <a:t>control </a:t>
            </a:r>
            <a:r>
              <a:rPr lang="en-US" sz="1300">
                <a:solidFill>
                  <a:schemeClr val="dk2"/>
                </a:solidFill>
              </a:rPr>
              <a:t>over tire development and </a:t>
            </a:r>
            <a:r>
              <a:rPr lang="en-US" sz="1300" b="1">
                <a:solidFill>
                  <a:schemeClr val="dk2"/>
                </a:solidFill>
              </a:rPr>
              <a:t>optimize</a:t>
            </a:r>
            <a:r>
              <a:rPr lang="en-US" sz="1300">
                <a:solidFill>
                  <a:schemeClr val="dk2"/>
                </a:solidFill>
              </a:rPr>
              <a:t> handling tires to factories</a:t>
            </a: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US" sz="1300" b="1">
                <a:solidFill>
                  <a:schemeClr val="dk2"/>
                </a:solidFill>
              </a:rPr>
              <a:t>Exclusive</a:t>
            </a:r>
            <a:r>
              <a:rPr lang="en-US" sz="1300">
                <a:solidFill>
                  <a:schemeClr val="dk2"/>
                </a:solidFill>
              </a:rPr>
              <a:t> tire solution </a:t>
            </a:r>
            <a:r>
              <a:rPr lang="en-US" sz="1300" b="1">
                <a:solidFill>
                  <a:schemeClr val="dk2"/>
                </a:solidFill>
              </a:rPr>
              <a:t>only </a:t>
            </a:r>
            <a:r>
              <a:rPr lang="en-US" sz="1300">
                <a:solidFill>
                  <a:schemeClr val="dk2"/>
                </a:solidFill>
              </a:rPr>
              <a:t>for Ferrari models, allows for </a:t>
            </a:r>
            <a:r>
              <a:rPr lang="en-US" sz="1300" b="1">
                <a:solidFill>
                  <a:schemeClr val="dk2"/>
                </a:solidFill>
              </a:rPr>
              <a:t>further differentiating</a:t>
            </a:r>
            <a:r>
              <a:rPr lang="en-US" sz="1300">
                <a:solidFill>
                  <a:schemeClr val="dk2"/>
                </a:solidFill>
              </a:rPr>
              <a:t> from other luxury brands</a:t>
            </a: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US" sz="1300">
                <a:solidFill>
                  <a:schemeClr val="dk2"/>
                </a:solidFill>
              </a:rPr>
              <a:t>Create </a:t>
            </a:r>
            <a:r>
              <a:rPr lang="en-US" sz="1300" b="1">
                <a:solidFill>
                  <a:schemeClr val="dk2"/>
                </a:solidFill>
              </a:rPr>
              <a:t>cost and supply chain </a:t>
            </a:r>
            <a:r>
              <a:rPr lang="en-US" sz="1300">
                <a:solidFill>
                  <a:schemeClr val="dk2"/>
                </a:solidFill>
              </a:rPr>
              <a:t>advantage</a:t>
            </a: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US" sz="1300">
                <a:solidFill>
                  <a:schemeClr val="dk2"/>
                </a:solidFill>
              </a:rPr>
              <a:t>Stronger </a:t>
            </a:r>
            <a:r>
              <a:rPr lang="en-US" sz="1300" b="1">
                <a:solidFill>
                  <a:schemeClr val="dk2"/>
                </a:solidFill>
              </a:rPr>
              <a:t>brand integration</a:t>
            </a:r>
            <a:endParaRPr sz="1300" b="1"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US" sz="1300" b="1">
                <a:solidFill>
                  <a:schemeClr val="dk2"/>
                </a:solidFill>
              </a:rPr>
              <a:t>Broader</a:t>
            </a:r>
            <a:r>
              <a:rPr lang="en-US" sz="1300">
                <a:solidFill>
                  <a:schemeClr val="dk2"/>
                </a:solidFill>
              </a:rPr>
              <a:t> business opportunities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54" name="Google Shape;854;g33bb7d93cb5_0_22"/>
          <p:cNvSpPr txBox="1"/>
          <p:nvPr/>
        </p:nvSpPr>
        <p:spPr>
          <a:xfrm>
            <a:off x="5220875" y="1567050"/>
            <a:ext cx="2224800" cy="3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Building </a:t>
            </a:r>
            <a:r>
              <a:rPr lang="en-US" sz="13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trust </a:t>
            </a: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in performance by demonstrating Ferrari’s </a:t>
            </a:r>
            <a:r>
              <a:rPr lang="en-US" sz="13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commitment</a:t>
            </a: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to top-tier performance</a:t>
            </a:r>
            <a:endParaRPr sz="13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lang="en-US" sz="13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Reinforcing</a:t>
            </a: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Brand </a:t>
            </a:r>
            <a:r>
              <a:rPr lang="en-US" sz="13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Prestige</a:t>
            </a: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, maintaining  its status as a </a:t>
            </a:r>
            <a:r>
              <a:rPr lang="en-US" sz="13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premier luxury</a:t>
            </a:r>
            <a:r>
              <a:rPr lang="en-US" sz="13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automotive manufacturer</a:t>
            </a:r>
            <a:endParaRPr sz="13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5" name="Google Shape;855;g33bb7d93cb5_0_22"/>
          <p:cNvSpPr txBox="1"/>
          <p:nvPr/>
        </p:nvSpPr>
        <p:spPr>
          <a:xfrm>
            <a:off x="486575" y="986375"/>
            <a:ext cx="201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Expand Hybrid and Electric Offerings</a:t>
            </a:r>
            <a:endParaRPr sz="16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56" name="Google Shape;856;g33bb7d93cb5_0_22"/>
          <p:cNvCxnSpPr/>
          <p:nvPr/>
        </p:nvCxnSpPr>
        <p:spPr>
          <a:xfrm>
            <a:off x="489075" y="1613675"/>
            <a:ext cx="2012700" cy="0"/>
          </a:xfrm>
          <a:prstGeom prst="straightConnector1">
            <a:avLst/>
          </a:prstGeom>
          <a:noFill/>
          <a:ln w="19050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g33bb7d93cb5_0_22"/>
          <p:cNvCxnSpPr/>
          <p:nvPr/>
        </p:nvCxnSpPr>
        <p:spPr>
          <a:xfrm>
            <a:off x="5439575" y="1613675"/>
            <a:ext cx="2012700" cy="0"/>
          </a:xfrm>
          <a:prstGeom prst="straightConnector1">
            <a:avLst/>
          </a:prstGeom>
          <a:noFill/>
          <a:ln w="19050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8" name="Google Shape;858;g33bb7d93cb5_0_22"/>
          <p:cNvCxnSpPr/>
          <p:nvPr/>
        </p:nvCxnSpPr>
        <p:spPr>
          <a:xfrm>
            <a:off x="2964325" y="1613675"/>
            <a:ext cx="2012700" cy="0"/>
          </a:xfrm>
          <a:prstGeom prst="straightConnector1">
            <a:avLst/>
          </a:prstGeom>
          <a:noFill/>
          <a:ln w="19050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g33bb7d93cb5_0_22"/>
          <p:cNvSpPr txBox="1"/>
          <p:nvPr/>
        </p:nvSpPr>
        <p:spPr>
          <a:xfrm>
            <a:off x="3382175" y="986375"/>
            <a:ext cx="1371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Company Acquisition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0" name="Google Shape;860;g33bb7d93cb5_0_22"/>
          <p:cNvSpPr txBox="1"/>
          <p:nvPr/>
        </p:nvSpPr>
        <p:spPr>
          <a:xfrm>
            <a:off x="5439575" y="986375"/>
            <a:ext cx="201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Leveraging Racing Pedigree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1" name="Google Shape;861;g33bb7d93cb5_0_22"/>
          <p:cNvSpPr/>
          <p:nvPr/>
        </p:nvSpPr>
        <p:spPr>
          <a:xfrm>
            <a:off x="2891125" y="981900"/>
            <a:ext cx="2363700" cy="4645200"/>
          </a:xfrm>
          <a:prstGeom prst="rect">
            <a:avLst/>
          </a:prstGeom>
          <a:noFill/>
          <a:ln w="38100" cap="flat" cmpd="sng">
            <a:solidFill>
              <a:srgbClr val="EF1A2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2" name="Google Shape;862;g33bb7d93cb5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99" y="3718538"/>
            <a:ext cx="800384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33bb7d93cb5_0_22"/>
          <p:cNvPicPr preferRelativeResize="0"/>
          <p:nvPr/>
        </p:nvPicPr>
        <p:blipFill rotWithShape="1">
          <a:blip r:embed="rId5">
            <a:alphaModFix/>
          </a:blip>
          <a:srcRect b="8684"/>
          <a:stretch/>
        </p:blipFill>
        <p:spPr>
          <a:xfrm>
            <a:off x="1011450" y="3730750"/>
            <a:ext cx="800375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33bb7d93cb5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6300" y="4357825"/>
            <a:ext cx="620100" cy="6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33bb7d93cb5_0_22"/>
          <p:cNvSpPr/>
          <p:nvPr/>
        </p:nvSpPr>
        <p:spPr>
          <a:xfrm rot="-5402386" flipH="1">
            <a:off x="1034440" y="4425208"/>
            <a:ext cx="432300" cy="619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g33bb7d93cb5_0_22"/>
          <p:cNvSpPr/>
          <p:nvPr/>
        </p:nvSpPr>
        <p:spPr>
          <a:xfrm rot="5400000" flipH="1">
            <a:off x="1870775" y="3665475"/>
            <a:ext cx="354600" cy="618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1"/>
          </a:solidFill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7" name="Google Shape;867;g33bb7d93cb5_0_22"/>
          <p:cNvPicPr preferRelativeResize="0"/>
          <p:nvPr/>
        </p:nvPicPr>
        <p:blipFill rotWithShape="1">
          <a:blip r:embed="rId7">
            <a:alphaModFix/>
          </a:blip>
          <a:srcRect l="10025" t="19615" r="10025" b="19615"/>
          <a:stretch/>
        </p:blipFill>
        <p:spPr>
          <a:xfrm>
            <a:off x="5572125" y="2978350"/>
            <a:ext cx="800375" cy="63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33bb7d93cb5_0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2025" y="3086325"/>
            <a:ext cx="618299" cy="61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g33bb7d93cb5_0_22"/>
          <p:cNvPicPr preferRelativeResize="0"/>
          <p:nvPr/>
        </p:nvPicPr>
        <p:blipFill rotWithShape="1">
          <a:blip r:embed="rId9">
            <a:alphaModFix/>
          </a:blip>
          <a:srcRect l="8258" t="20557" r="14492" b="17892"/>
          <a:stretch/>
        </p:blipFill>
        <p:spPr>
          <a:xfrm>
            <a:off x="5588775" y="5120975"/>
            <a:ext cx="776076" cy="61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33bb7d93cb5_0_22"/>
          <p:cNvPicPr preferRelativeResize="0"/>
          <p:nvPr/>
        </p:nvPicPr>
        <p:blipFill rotWithShape="1">
          <a:blip r:embed="rId10">
            <a:alphaModFix/>
          </a:blip>
          <a:srcRect l="34478" t="26734" r="32518" b="32116"/>
          <a:stretch/>
        </p:blipFill>
        <p:spPr>
          <a:xfrm>
            <a:off x="6463311" y="5101075"/>
            <a:ext cx="476937" cy="6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33bb7d93cb5_0_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95115" y="4433925"/>
            <a:ext cx="3600711" cy="13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33bb7d93cb5_0_22"/>
          <p:cNvSpPr txBox="1"/>
          <p:nvPr/>
        </p:nvSpPr>
        <p:spPr>
          <a:xfrm>
            <a:off x="7604675" y="4079475"/>
            <a:ext cx="45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Ferrari’s performance in motorsport (ex: Formula 1):</a:t>
            </a:r>
            <a:endParaRPr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3" name="Google Shape;873;g33bb7d93cb5_0_22"/>
          <p:cNvPicPr preferRelativeResize="0"/>
          <p:nvPr/>
        </p:nvPicPr>
        <p:blipFill rotWithShape="1">
          <a:blip r:embed="rId12">
            <a:alphaModFix/>
          </a:blip>
          <a:srcRect t="18461" b="11500"/>
          <a:stretch/>
        </p:blipFill>
        <p:spPr>
          <a:xfrm>
            <a:off x="7475250" y="1238400"/>
            <a:ext cx="4566300" cy="2764875"/>
          </a:xfrm>
          <a:prstGeom prst="rect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4" name="Google Shape;874;g33bb7d93cb5_0_22"/>
          <p:cNvSpPr txBox="1"/>
          <p:nvPr/>
        </p:nvSpPr>
        <p:spPr>
          <a:xfrm>
            <a:off x="7537025" y="879300"/>
            <a:ext cx="430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Ferrari in luxury automotive market:</a:t>
            </a:r>
            <a:endParaRPr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g33bb7d93cb5_0_22"/>
          <p:cNvSpPr txBox="1"/>
          <p:nvPr/>
        </p:nvSpPr>
        <p:spPr>
          <a:xfrm>
            <a:off x="260475" y="549300"/>
            <a:ext cx="1014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By implementing company acquisition, Ferrari, which has high brand loyalty and has large growth potential in revenue, is able to excel in both markets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6" name="Google Shape;876;g33bb7d93cb5_0_22"/>
          <p:cNvSpPr txBox="1"/>
          <p:nvPr/>
        </p:nvSpPr>
        <p:spPr>
          <a:xfrm>
            <a:off x="350100" y="5583650"/>
            <a:ext cx="725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Source: (</a:t>
            </a:r>
            <a:r>
              <a:rPr lang="en-US" sz="900" i="1"/>
              <a:t>Search filings</a:t>
            </a:r>
            <a:r>
              <a:rPr lang="en-US" sz="900"/>
              <a:t> 2016), </a:t>
            </a:r>
            <a:r>
              <a:rPr lang="en-US" sz="900">
                <a:solidFill>
                  <a:schemeClr val="accent1"/>
                </a:solidFill>
              </a:rPr>
              <a:t>(</a:t>
            </a:r>
            <a:r>
              <a:rPr lang="en-US" sz="900"/>
              <a:t>Business research insights.com, 2025), (Fortune Business Insights, 2020), (f1-analysis, 2024)</a:t>
            </a:r>
            <a:endParaRPr sz="9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3c10ae75ae_0_39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82" name="Google Shape;882;g33c10ae75ae_0_39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883" name="Google Shape;883;g33c10ae75ae_0_39"/>
          <p:cNvCxnSpPr/>
          <p:nvPr/>
        </p:nvCxnSpPr>
        <p:spPr>
          <a:xfrm rot="10800000" flipH="1">
            <a:off x="363575" y="771000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4" name="Google Shape;884;g33c10ae75ae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6225" y="0"/>
            <a:ext cx="1268700" cy="718087"/>
          </a:xfrm>
          <a:prstGeom prst="rect">
            <a:avLst/>
          </a:prstGeom>
          <a:noFill/>
          <a:ln w="9525" cap="flat" cmpd="sng">
            <a:solidFill>
              <a:srgbClr val="F2E5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85" name="Google Shape;885;g33c10ae75ae_0_39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6" name="Google Shape;886;g33c10ae75ae_0_39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7" name="Google Shape;887;g33c10ae75ae_0_39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8" name="Google Shape;888;g33c10ae75ae_0_39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9" name="Google Shape;889;g33c10ae75ae_0_39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0" name="Google Shape;890;g33c10ae75ae_0_39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1" name="Google Shape;891;g33c10ae75ae_0_39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2" name="Google Shape;892;g33c10ae75ae_0_39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g33c10ae75ae_0_39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4" name="Google Shape;894;g33c10ae75ae_0_39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5" name="Google Shape;895;g33c10ae75ae_0_39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6" name="Google Shape;896;g33c10ae75ae_0_39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7" name="Google Shape;897;g33c10ae75ae_0_39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8" name="Google Shape;898;g33c10ae75ae_0_39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9" name="Google Shape;899;g33c10ae75ae_0_39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g33c10ae75ae_0_39"/>
          <p:cNvSpPr txBox="1"/>
          <p:nvPr/>
        </p:nvSpPr>
        <p:spPr>
          <a:xfrm>
            <a:off x="197700" y="153363"/>
            <a:ext cx="9003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1" name="Google Shape;901;g33c10ae75ae_0_39"/>
          <p:cNvSpPr txBox="1"/>
          <p:nvPr/>
        </p:nvSpPr>
        <p:spPr>
          <a:xfrm>
            <a:off x="273900" y="77175"/>
            <a:ext cx="9975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Potential Acquisition Targets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902" name="Google Shape;902;g33c10ae75ae_0_39"/>
          <p:cNvGraphicFramePr/>
          <p:nvPr/>
        </p:nvGraphicFramePr>
        <p:xfrm>
          <a:off x="252325" y="80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{3E2384D5-B3B2-4B4E-B3CD-E79FD131A2B6}</a:tableStyleId>
              </a:tblPr>
              <a:tblGrid>
                <a:gridCol w="188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9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Companies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5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Company Overview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5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Revenue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5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Strategic fit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5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Feasibility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5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Brand Alignment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Mid-sized tire manufacturer; 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Market cap $3,200 million USD;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Founded in South Korea in 1941;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7-year CAGR ~4.4%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 top 10 global tire maker but remained mid-sized;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Market capitalization of $3,600 million USD;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Founded in 1917 in Japan;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7-year CAGR ~6%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 multinational tyre manufacturing company;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Market cap is of $2,710 million USD;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Incorporated in 1972 in India; 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7-year CAGR ~9.7%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 multinational tire and rubber product company; Market cap of $3,720 million USD;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Founded in Japan in 1945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y-year CAGR ~3%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1F1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03" name="Google Shape;903;g33c10ae75ae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125" y="2478175"/>
            <a:ext cx="942675" cy="91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33c10ae75ae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400" y="1389687"/>
            <a:ext cx="106411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33c10ae75ae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1401" y="3738750"/>
            <a:ext cx="10641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33c10ae75ae_0_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7950" y="4789300"/>
            <a:ext cx="1019725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33c10ae75ae_0_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6717" y="1332325"/>
            <a:ext cx="99339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g33c10ae75ae_0_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6242" y="2449466"/>
            <a:ext cx="99339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33c10ae75ae_0_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39370" y="3738747"/>
            <a:ext cx="99339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33c10ae75ae_0_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66078" y="2449466"/>
            <a:ext cx="99339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33c10ae75ae_0_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8189" y="3738748"/>
            <a:ext cx="106287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g33c10ae75ae_0_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55465" y="4822775"/>
            <a:ext cx="106287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33c10ae75ae_0_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54824" y="4846687"/>
            <a:ext cx="96351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33c10ae75ae_0_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71289" y="1389700"/>
            <a:ext cx="96351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33c10ae75ae_0_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76099" y="2449463"/>
            <a:ext cx="96351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33c10ae75ae_0_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24628" y="3738750"/>
            <a:ext cx="106287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g33c10ae75ae_0_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40151" y="4822775"/>
            <a:ext cx="1062850" cy="9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33c10ae75ae_0_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56475" y="1389700"/>
            <a:ext cx="993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33c10ae75ae_0_39"/>
          <p:cNvSpPr/>
          <p:nvPr/>
        </p:nvSpPr>
        <p:spPr>
          <a:xfrm>
            <a:off x="197700" y="3551625"/>
            <a:ext cx="11333400" cy="1237800"/>
          </a:xfrm>
          <a:prstGeom prst="rect">
            <a:avLst/>
          </a:prstGeom>
          <a:noFill/>
          <a:ln w="28575" cap="flat" cmpd="sng">
            <a:solidFill>
              <a:srgbClr val="EF1A2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0" name="Google Shape;920;g33c10ae75ae_0_39"/>
          <p:cNvSpPr txBox="1"/>
          <p:nvPr/>
        </p:nvSpPr>
        <p:spPr>
          <a:xfrm>
            <a:off x="273900" y="484500"/>
            <a:ext cx="1066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While Ferrari could acquire several companies, Apollo Tyres Limited represents the most promising target.</a:t>
            </a:r>
            <a:endParaRPr sz="1200" b="0" i="0" u="none" strike="noStrike" cap="none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1" name="Google Shape;921;g33c10ae75ae_0_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0150" y="1378800"/>
            <a:ext cx="1370977" cy="77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33c10ae75ae_0_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3425" y="2529100"/>
            <a:ext cx="1547700" cy="81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g33c10ae75ae_0_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2448" y="4874588"/>
            <a:ext cx="1547699" cy="87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g33c10ae75ae_0_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8575" y="3753399"/>
            <a:ext cx="1583989" cy="6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g33c10ae75ae_0_39"/>
          <p:cNvSpPr txBox="1"/>
          <p:nvPr/>
        </p:nvSpPr>
        <p:spPr>
          <a:xfrm>
            <a:off x="457200" y="5562600"/>
            <a:ext cx="462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900"/>
              <a:t>(Fortune Business Insights, 2020), (Yahoo Finance, 2025)</a:t>
            </a:r>
            <a:endParaRPr sz="9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3c10ae75ae_0_88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31" name="Google Shape;931;g33c10ae75ae_0_88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932" name="Google Shape;932;g33c10ae75ae_0_88"/>
          <p:cNvCxnSpPr/>
          <p:nvPr/>
        </p:nvCxnSpPr>
        <p:spPr>
          <a:xfrm rot="10800000" flipH="1">
            <a:off x="363575" y="923400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3" name="Google Shape;933;g33c10ae75ae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600" y="13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4" name="Google Shape;934;g33c10ae75ae_0_88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5" name="Google Shape;935;g33c10ae75ae_0_88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6" name="Google Shape;936;g33c10ae75ae_0_88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7" name="Google Shape;937;g33c10ae75ae_0_88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8" name="Google Shape;938;g33c10ae75ae_0_88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9" name="Google Shape;939;g33c10ae75ae_0_88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0" name="Google Shape;940;g33c10ae75ae_0_88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1" name="Google Shape;941;g33c10ae75ae_0_88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2" name="Google Shape;942;g33c10ae75ae_0_88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3" name="Google Shape;943;g33c10ae75ae_0_88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4" name="Google Shape;944;g33c10ae75ae_0_88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5" name="Google Shape;945;g33c10ae75ae_0_88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C2E9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5C2E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C2E9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5C2E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6" name="Google Shape;946;g33c10ae75ae_0_88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7" name="Google Shape;947;g33c10ae75ae_0_88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8" name="Google Shape;948;g33c10ae75ae_0_88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9" name="Google Shape;949;g33c10ae75ae_0_88"/>
          <p:cNvSpPr txBox="1"/>
          <p:nvPr/>
        </p:nvSpPr>
        <p:spPr>
          <a:xfrm>
            <a:off x="231975" y="221700"/>
            <a:ext cx="8947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Apollo Tyres Limited Company Overview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0" name="Google Shape;950;g33c10ae75ae_0_88"/>
          <p:cNvSpPr txBox="1"/>
          <p:nvPr/>
        </p:nvSpPr>
        <p:spPr>
          <a:xfrm>
            <a:off x="231975" y="591750"/>
            <a:ext cx="799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Apollo Tyres Limited Company is the missing piece for Ferrari’s supply chain efficiency and market expansion.</a:t>
            </a:r>
            <a:endParaRPr sz="12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1" name="Google Shape;951;g33c10ae75ae_0_88"/>
          <p:cNvSpPr txBox="1"/>
          <p:nvPr/>
        </p:nvSpPr>
        <p:spPr>
          <a:xfrm>
            <a:off x="328525" y="995913"/>
            <a:ext cx="42138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Apollo Tyres Limited Company Overview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2" name="Google Shape;952;g33c10ae75ae_0_88"/>
          <p:cNvPicPr preferRelativeResize="0"/>
          <p:nvPr/>
        </p:nvPicPr>
        <p:blipFill rotWithShape="1">
          <a:blip r:embed="rId4">
            <a:alphaModFix/>
          </a:blip>
          <a:srcRect t="9958"/>
          <a:stretch/>
        </p:blipFill>
        <p:spPr>
          <a:xfrm>
            <a:off x="1996124" y="4088824"/>
            <a:ext cx="2012100" cy="95117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g33c10ae75ae_0_88"/>
          <p:cNvSpPr/>
          <p:nvPr/>
        </p:nvSpPr>
        <p:spPr>
          <a:xfrm>
            <a:off x="2645025" y="1414500"/>
            <a:ext cx="4121700" cy="10110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Apollo Tyres Limited is a global tire manufacturer known for producing high-quality tires for passenger vehicles, commercial trucks, and off-road applications.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4" name="Google Shape;954;g33c10ae75ae_0_88"/>
          <p:cNvSpPr txBox="1"/>
          <p:nvPr/>
        </p:nvSpPr>
        <p:spPr>
          <a:xfrm>
            <a:off x="7694925" y="965125"/>
            <a:ext cx="278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Detailed product overview</a:t>
            </a:r>
            <a:endParaRPr sz="15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5" name="Google Shape;955;g33c10ae75ae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5629" y="1399550"/>
            <a:ext cx="4121771" cy="4317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6" name="Google Shape;956;g33c10ae75ae_0_88"/>
          <p:cNvCxnSpPr/>
          <p:nvPr/>
        </p:nvCxnSpPr>
        <p:spPr>
          <a:xfrm flipH="1">
            <a:off x="445800" y="1286225"/>
            <a:ext cx="6600600" cy="21600"/>
          </a:xfrm>
          <a:prstGeom prst="straightConnector1">
            <a:avLst/>
          </a:prstGeom>
          <a:noFill/>
          <a:ln w="19050" cap="flat" cmpd="sng">
            <a:solidFill>
              <a:srgbClr val="5C2E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7" name="Google Shape;957;g33c10ae75ae_0_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4650" y="2941226"/>
            <a:ext cx="2012100" cy="2706309"/>
          </a:xfrm>
          <a:prstGeom prst="rect">
            <a:avLst/>
          </a:prstGeom>
          <a:noFill/>
          <a:ln w="9525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8" name="Google Shape;958;g33c10ae75ae_0_88"/>
          <p:cNvSpPr txBox="1"/>
          <p:nvPr/>
        </p:nvSpPr>
        <p:spPr>
          <a:xfrm>
            <a:off x="557125" y="2904600"/>
            <a:ext cx="1268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ato"/>
                <a:ea typeface="Lato"/>
                <a:cs typeface="Lato"/>
                <a:sym typeface="Lato"/>
              </a:rPr>
              <a:t>1. Vredestein</a:t>
            </a:r>
            <a:endParaRPr sz="2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9" name="Google Shape;959;g33c10ae75ae_0_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050" y="1329579"/>
            <a:ext cx="2280774" cy="892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0" name="Google Shape;960;g33c10ae75ae_0_88"/>
          <p:cNvCxnSpPr/>
          <p:nvPr/>
        </p:nvCxnSpPr>
        <p:spPr>
          <a:xfrm flipH="1">
            <a:off x="7761050" y="1297650"/>
            <a:ext cx="3788400" cy="10200"/>
          </a:xfrm>
          <a:prstGeom prst="straightConnector1">
            <a:avLst/>
          </a:prstGeom>
          <a:noFill/>
          <a:ln w="19050" cap="flat" cmpd="sng">
            <a:solidFill>
              <a:srgbClr val="5C2E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1" name="Google Shape;961;g33c10ae75ae_0_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0250" y="2923350"/>
            <a:ext cx="25964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33c10ae75ae_0_88"/>
          <p:cNvSpPr txBox="1"/>
          <p:nvPr/>
        </p:nvSpPr>
        <p:spPr>
          <a:xfrm>
            <a:off x="328525" y="2523600"/>
            <a:ext cx="4973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>
                <a:latin typeface="Lato"/>
                <a:ea typeface="Lato"/>
                <a:cs typeface="Lato"/>
                <a:sym typeface="Lato"/>
              </a:rPr>
              <a:t>Two Sub-brands in Apollo Tyres :</a:t>
            </a:r>
            <a:r>
              <a:rPr lang="en-US" sz="1300" b="1" u="sng">
                <a:latin typeface="Lato"/>
                <a:ea typeface="Lato"/>
                <a:cs typeface="Lato"/>
                <a:sym typeface="Lato"/>
              </a:rPr>
              <a:t> </a:t>
            </a:r>
            <a:endParaRPr sz="1300" b="1" u="sng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3" name="Google Shape;963;g33c10ae75ae_0_88"/>
          <p:cNvSpPr txBox="1"/>
          <p:nvPr/>
        </p:nvSpPr>
        <p:spPr>
          <a:xfrm>
            <a:off x="4665425" y="2532175"/>
            <a:ext cx="2280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>
                <a:latin typeface="Lato"/>
                <a:ea typeface="Lato"/>
                <a:cs typeface="Lato"/>
                <a:sym typeface="Lato"/>
              </a:rPr>
              <a:t>Geography Exposure :</a:t>
            </a:r>
            <a:endParaRPr sz="1600" b="1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64" name="Google Shape;964;g33c10ae75ae_0_88"/>
          <p:cNvCxnSpPr/>
          <p:nvPr/>
        </p:nvCxnSpPr>
        <p:spPr>
          <a:xfrm>
            <a:off x="7314750" y="1614200"/>
            <a:ext cx="15000" cy="3756900"/>
          </a:xfrm>
          <a:prstGeom prst="straightConnector1">
            <a:avLst/>
          </a:prstGeom>
          <a:noFill/>
          <a:ln w="9525" cap="flat" cmpd="sng">
            <a:solidFill>
              <a:srgbClr val="5C2E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5" name="Google Shape;965;g33c10ae75ae_0_88"/>
          <p:cNvSpPr txBox="1"/>
          <p:nvPr/>
        </p:nvSpPr>
        <p:spPr>
          <a:xfrm>
            <a:off x="206625" y="3470800"/>
            <a:ext cx="4840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Founded in the Netherlands, acquired by Apollo Tyres in 2009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Offers ultra-high-performance tires for sports cats and luxury vehicles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Well established and recognized across Europe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6" name="Google Shape;966;g33c10ae75ae_0_88"/>
          <p:cNvSpPr txBox="1"/>
          <p:nvPr/>
        </p:nvSpPr>
        <p:spPr>
          <a:xfrm>
            <a:off x="176125" y="4876800"/>
            <a:ext cx="48402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Represents the primary tire offering of Apollo Tyres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Delivers quality performance and durability at competitive prices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Known as a trusted, cost-effective option balancing performance with affordability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7" name="Google Shape;967;g33c10ae75ae_0_88"/>
          <p:cNvSpPr txBox="1"/>
          <p:nvPr/>
        </p:nvSpPr>
        <p:spPr>
          <a:xfrm>
            <a:off x="557125" y="4327700"/>
            <a:ext cx="126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ato"/>
                <a:ea typeface="Lato"/>
                <a:cs typeface="Lato"/>
                <a:sym typeface="Lato"/>
              </a:rPr>
              <a:t>2. Apollo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8" name="Google Shape;968;g33c10ae75ae_0_88"/>
          <p:cNvSpPr txBox="1"/>
          <p:nvPr/>
        </p:nvSpPr>
        <p:spPr>
          <a:xfrm>
            <a:off x="457200" y="5562600"/>
            <a:ext cx="4121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Source:  (Yahoo Finance, 2025), (Apollo Tyres Annual Report, 2024)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3c6736a6a1_6_0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74" name="Google Shape;974;g33c6736a6a1_6_0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975" name="Google Shape;975;g33c6736a6a1_6_0"/>
          <p:cNvCxnSpPr/>
          <p:nvPr/>
        </p:nvCxnSpPr>
        <p:spPr>
          <a:xfrm rot="10800000" flipH="1">
            <a:off x="363575" y="923400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76" name="Google Shape;976;g33c6736a6a1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525" y="1830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7" name="Google Shape;977;g33c6736a6a1_6_0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8" name="Google Shape;978;g33c6736a6a1_6_0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9" name="Google Shape;979;g33c6736a6a1_6_0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g33c6736a6a1_6_0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1" name="Google Shape;981;g33c6736a6a1_6_0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2" name="Google Shape;982;g33c6736a6a1_6_0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3" name="Google Shape;983;g33c6736a6a1_6_0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4" name="Google Shape;984;g33c6736a6a1_6_0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5" name="Google Shape;985;g33c6736a6a1_6_0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6" name="Google Shape;986;g33c6736a6a1_6_0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7" name="Google Shape;987;g33c6736a6a1_6_0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8" name="Google Shape;988;g33c6736a6a1_6_0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C2E9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5C2E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C2E9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5C2E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9" name="Google Shape;989;g33c6736a6a1_6_0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0" name="Google Shape;990;g33c6736a6a1_6_0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91" name="Google Shape;991;g33c6736a6a1_6_0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2" name="Google Shape;992;g33c6736a6a1_6_0"/>
          <p:cNvSpPr txBox="1"/>
          <p:nvPr/>
        </p:nvSpPr>
        <p:spPr>
          <a:xfrm>
            <a:off x="234775" y="18300"/>
            <a:ext cx="8493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Apollo Tyres Limited Company Financial Overview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3" name="Google Shape;993;g33c6736a6a1_6_0"/>
          <p:cNvSpPr txBox="1"/>
          <p:nvPr/>
        </p:nvSpPr>
        <p:spPr>
          <a:xfrm>
            <a:off x="289125" y="923400"/>
            <a:ext cx="418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Positive and strong earning trend: 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4" name="Google Shape;994;g33c6736a6a1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60575"/>
            <a:ext cx="3382301" cy="2543742"/>
          </a:xfrm>
          <a:prstGeom prst="rect">
            <a:avLst/>
          </a:prstGeom>
          <a:noFill/>
          <a:ln w="9525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5" name="Google Shape;995;g33c6736a6a1_6_0"/>
          <p:cNvPicPr preferRelativeResize="0"/>
          <p:nvPr/>
        </p:nvPicPr>
        <p:blipFill rotWithShape="1">
          <a:blip r:embed="rId5">
            <a:alphaModFix/>
          </a:blip>
          <a:srcRect t="8088"/>
          <a:stretch/>
        </p:blipFill>
        <p:spPr>
          <a:xfrm rot="5400000">
            <a:off x="1002539" y="3512461"/>
            <a:ext cx="1476925" cy="2720000"/>
          </a:xfrm>
          <a:prstGeom prst="rect">
            <a:avLst/>
          </a:prstGeom>
          <a:noFill/>
          <a:ln w="9525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6" name="Google Shape;996;g33c6736a6a1_6_0"/>
          <p:cNvPicPr preferRelativeResize="0"/>
          <p:nvPr/>
        </p:nvPicPr>
        <p:blipFill rotWithShape="1">
          <a:blip r:embed="rId6">
            <a:alphaModFix/>
          </a:blip>
          <a:srcRect t="10055"/>
          <a:stretch/>
        </p:blipFill>
        <p:spPr>
          <a:xfrm rot="5400000">
            <a:off x="4337600" y="732150"/>
            <a:ext cx="1353625" cy="24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33c6736a6a1_6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9475" y="950525"/>
            <a:ext cx="2470675" cy="4526498"/>
          </a:xfrm>
          <a:prstGeom prst="rect">
            <a:avLst/>
          </a:prstGeom>
          <a:noFill/>
          <a:ln w="9525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8" name="Google Shape;998;g33c6736a6a1_6_0"/>
          <p:cNvSpPr txBox="1"/>
          <p:nvPr/>
        </p:nvSpPr>
        <p:spPr>
          <a:xfrm>
            <a:off x="289125" y="3733800"/>
            <a:ext cx="3837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Return on Equity (%) 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9" name="Google Shape;999;g33c6736a6a1_6_0"/>
          <p:cNvSpPr txBox="1"/>
          <p:nvPr/>
        </p:nvSpPr>
        <p:spPr>
          <a:xfrm>
            <a:off x="3897800" y="4258925"/>
            <a:ext cx="24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0" name="Google Shape;1000;g33c6736a6a1_6_0"/>
          <p:cNvSpPr txBox="1"/>
          <p:nvPr/>
        </p:nvSpPr>
        <p:spPr>
          <a:xfrm>
            <a:off x="3726875" y="923400"/>
            <a:ext cx="247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Net Debt/EBIT (Ratio)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1" name="Google Shape;1001;g33c6736a6a1_6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7900" y="1337950"/>
            <a:ext cx="2317821" cy="14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33c6736a6a1_6_0"/>
          <p:cNvSpPr txBox="1"/>
          <p:nvPr/>
        </p:nvSpPr>
        <p:spPr>
          <a:xfrm>
            <a:off x="6380375" y="923400"/>
            <a:ext cx="1742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P/E Ratio</a:t>
            </a:r>
            <a:r>
              <a:rPr lang="en-US" sz="15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3" name="Google Shape;1003;g33c6736a6a1_6_0"/>
          <p:cNvPicPr preferRelativeResize="0"/>
          <p:nvPr/>
        </p:nvPicPr>
        <p:blipFill rotWithShape="1">
          <a:blip r:embed="rId9">
            <a:alphaModFix/>
          </a:blip>
          <a:srcRect t="9526"/>
          <a:stretch/>
        </p:blipFill>
        <p:spPr>
          <a:xfrm>
            <a:off x="4039213" y="3080822"/>
            <a:ext cx="3922050" cy="2493078"/>
          </a:xfrm>
          <a:prstGeom prst="rect">
            <a:avLst/>
          </a:prstGeom>
          <a:noFill/>
          <a:ln w="9525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4" name="Google Shape;1004;g33c6736a6a1_6_0"/>
          <p:cNvSpPr txBox="1"/>
          <p:nvPr/>
        </p:nvSpPr>
        <p:spPr>
          <a:xfrm>
            <a:off x="3763300" y="27097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EBIT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5" name="Google Shape;1005;g33c6736a6a1_6_0"/>
          <p:cNvSpPr txBox="1"/>
          <p:nvPr/>
        </p:nvSpPr>
        <p:spPr>
          <a:xfrm>
            <a:off x="234775" y="438800"/>
            <a:ext cx="10651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The declining Net Debt/EBIT ratio, with rising earnings and EBIT and a relatively low P/E ratio, suggests that Apollo Tyres is currently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 undervalued compared to its competitors,  indicating a favorable outlook for the potential acquisition of Apollo Tyres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6" name="Google Shape;1006;g33c6736a6a1_6_0"/>
          <p:cNvSpPr txBox="1"/>
          <p:nvPr/>
        </p:nvSpPr>
        <p:spPr>
          <a:xfrm>
            <a:off x="381000" y="5562600"/>
            <a:ext cx="39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900"/>
              <a:t> (Yahoo Finance, 2025)</a:t>
            </a: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900"/>
              <a:t>(Apollo Tyres Annual Report, 2024)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3c10ae75ae_0_114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12" name="Google Shape;1012;g33c10ae75ae_0_114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013" name="Google Shape;1013;g33c10ae75ae_0_114"/>
          <p:cNvCxnSpPr/>
          <p:nvPr/>
        </p:nvCxnSpPr>
        <p:spPr>
          <a:xfrm rot="10800000" flipH="1">
            <a:off x="363575" y="770325"/>
            <a:ext cx="10884600" cy="75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14" name="Google Shape;1014;g33c10ae75ae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7550" y="-10330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5" name="Google Shape;1015;g33c10ae75ae_0_114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6" name="Google Shape;1016;g33c10ae75ae_0_114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7" name="Google Shape;1017;g33c10ae75ae_0_114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8" name="Google Shape;1018;g33c10ae75ae_0_114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9" name="Google Shape;1019;g33c10ae75ae_0_114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0" name="Google Shape;1020;g33c10ae75ae_0_114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1" name="Google Shape;1021;g33c10ae75ae_0_114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2" name="Google Shape;1022;g33c10ae75ae_0_114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3" name="Google Shape;1023;g33c10ae75ae_0_114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4" name="Google Shape;1024;g33c10ae75ae_0_114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5" name="Google Shape;1025;g33c10ae75ae_0_114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6" name="Google Shape;1026;g33c10ae75ae_0_114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7" name="Google Shape;1027;g33c10ae75ae_0_114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8" name="Google Shape;1028;g33c10ae75ae_0_114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9" name="Google Shape;1029;g33c10ae75ae_0_114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0" name="Google Shape;1030;g33c10ae75ae_0_114"/>
          <p:cNvSpPr txBox="1"/>
          <p:nvPr/>
        </p:nvSpPr>
        <p:spPr>
          <a:xfrm>
            <a:off x="281150" y="103275"/>
            <a:ext cx="7194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Ferrari and Apollo Tyres Limited Strategic Fit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1" name="Google Shape;1031;g33c10ae75ae_0_114"/>
          <p:cNvSpPr txBox="1"/>
          <p:nvPr/>
        </p:nvSpPr>
        <p:spPr>
          <a:xfrm>
            <a:off x="281150" y="960450"/>
            <a:ext cx="418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2" name="Google Shape;1032;g33c10ae75ae_0_114"/>
          <p:cNvSpPr txBox="1"/>
          <p:nvPr/>
        </p:nvSpPr>
        <p:spPr>
          <a:xfrm>
            <a:off x="281150" y="476875"/>
            <a:ext cx="72780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Enhancing Performance, Innovation, and Market Reach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3" name="Google Shape;1033;g33c10ae75ae_0_114"/>
          <p:cNvSpPr txBox="1"/>
          <p:nvPr/>
        </p:nvSpPr>
        <p:spPr>
          <a:xfrm>
            <a:off x="325775" y="877850"/>
            <a:ext cx="483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Meeting Strategic Goals for Ferrari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34" name="Google Shape;1034;g33c10ae75ae_0_114"/>
          <p:cNvCxnSpPr/>
          <p:nvPr/>
        </p:nvCxnSpPr>
        <p:spPr>
          <a:xfrm rot="10800000" flipH="1">
            <a:off x="289100" y="1226450"/>
            <a:ext cx="5251500" cy="4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g33c10ae75ae_0_114"/>
          <p:cNvSpPr txBox="1"/>
          <p:nvPr/>
        </p:nvSpPr>
        <p:spPr>
          <a:xfrm>
            <a:off x="1865500" y="1361175"/>
            <a:ext cx="36456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With the acquisition of Apollo Tyres</a:t>
            </a: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Ferrari can </a:t>
            </a:r>
            <a:r>
              <a:rPr lang="en-US" sz="120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maintain dominance in high-performance vehicles and motorsport and successfully transit to eco-friendly technologies without compromising performance.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6" name="Google Shape;1036;g33c10ae75ae_0_114"/>
          <p:cNvSpPr txBox="1"/>
          <p:nvPr/>
        </p:nvSpPr>
        <p:spPr>
          <a:xfrm>
            <a:off x="325775" y="2572000"/>
            <a:ext cx="5004600" cy="702600"/>
          </a:xfrm>
          <a:prstGeom prst="rect">
            <a:avLst/>
          </a:prstGeom>
          <a:noFill/>
          <a:ln w="1905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Combining the two firms’ product strengths and niche expertise would allow Ferrari to </a:t>
            </a:r>
            <a:r>
              <a:rPr lang="en-US" sz="12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increase presence in emerging markets and luxury SUV segments with Optimizing R&amp;D and production cost</a:t>
            </a:r>
            <a:endParaRPr sz="12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037" name="Google Shape;1037;g33c10ae75ae_0_114"/>
          <p:cNvGraphicFramePr/>
          <p:nvPr/>
        </p:nvGraphicFramePr>
        <p:xfrm>
          <a:off x="325775" y="135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{6D86F8D3-41DC-447D-A95C-4386327F14AE}</a:tableStyleId>
              </a:tblPr>
              <a:tblGrid>
                <a:gridCol w="105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Ferrari’s Potential Goals</a:t>
                      </a:r>
                      <a:endParaRPr sz="16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8" name="Google Shape;1038;g33c10ae75ae_0_114"/>
          <p:cNvSpPr txBox="1"/>
          <p:nvPr/>
        </p:nvSpPr>
        <p:spPr>
          <a:xfrm>
            <a:off x="6110400" y="875475"/>
            <a:ext cx="49596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Apollo Tyres Integration</a:t>
            </a:r>
            <a:endParaRPr sz="15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039" name="Google Shape;1039;g33c10ae75ae_0_114"/>
          <p:cNvGraphicFramePr/>
          <p:nvPr/>
        </p:nvGraphicFramePr>
        <p:xfrm>
          <a:off x="6558213" y="1313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{6D86F8D3-41DC-447D-A95C-4386327F14AE}</a:tableStyleId>
              </a:tblPr>
              <a:tblGrid>
                <a:gridCol w="220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Vredestein Ultrac Vorti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 high-performance tire developed in collaboration with Giugiaro Design, focusing on superior handling and speed capabilities, aligning with Ferrari's performance requirements. 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40" name="Google Shape;1040;g33c10ae75ae_0_114"/>
          <p:cNvSpPr txBox="1"/>
          <p:nvPr/>
        </p:nvSpPr>
        <p:spPr>
          <a:xfrm>
            <a:off x="5758250" y="1354250"/>
            <a:ext cx="799800" cy="3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Product</a:t>
            </a: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Offering fit</a:t>
            </a: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Synergy</a:t>
            </a: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Potential</a:t>
            </a:r>
            <a:endParaRPr sz="12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1" name="Google Shape;1041;g33c10ae75ae_0_114"/>
          <p:cNvSpPr/>
          <p:nvPr/>
        </p:nvSpPr>
        <p:spPr>
          <a:xfrm>
            <a:off x="6746075" y="3954000"/>
            <a:ext cx="2200200" cy="1035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2E5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Vredestein Ultrac Vorti represents the crown jewel of the Apollo Tyres acquisition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2" name="Google Shape;1042;g33c10ae75ae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825" y="1002050"/>
            <a:ext cx="895199" cy="895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3" name="Google Shape;1043;g33c10ae75ae_0_114"/>
          <p:cNvGraphicFramePr/>
          <p:nvPr/>
        </p:nvGraphicFramePr>
        <p:xfrm>
          <a:off x="9380150" y="133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{6D86F8D3-41DC-447D-A95C-4386327F14AE}</a:tableStyleId>
              </a:tblPr>
              <a:tblGrid>
                <a:gridCol w="193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Alnac 4G 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Designed for passenger cars, this tire emphasizes performance and safety, which could be adapted for Ferrari's sports car lineup. 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44" name="Google Shape;1044;g33c10ae75ae_0_114"/>
          <p:cNvSpPr/>
          <p:nvPr/>
        </p:nvSpPr>
        <p:spPr>
          <a:xfrm>
            <a:off x="9469725" y="3818250"/>
            <a:ext cx="2200200" cy="1170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Lato"/>
                <a:ea typeface="Lato"/>
                <a:cs typeface="Lato"/>
                <a:sym typeface="Lato"/>
              </a:rPr>
              <a:t>Leveraging Apollo's design and manufacturing capabilities to enhance performance metrics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5" name="Google Shape;1045;g33c10ae75ae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7600" y="909200"/>
            <a:ext cx="1080929" cy="10809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6" name="Google Shape;1046;g33c10ae75ae_0_114"/>
          <p:cNvGraphicFramePr/>
          <p:nvPr/>
        </p:nvGraphicFramePr>
        <p:xfrm>
          <a:off x="289100" y="341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{6D86F8D3-41DC-447D-A95C-4386327F14AE}</a:tableStyleId>
              </a:tblPr>
              <a:tblGrid>
                <a:gridCol w="437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9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Synergy Potential: Performance Enhancement </a:t>
                      </a:r>
                      <a:endParaRPr b="1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Apollo’s High-Performance Tyres:</a:t>
                      </a:r>
                      <a:r>
                        <a:rPr lang="en-US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Advanced rubber compounds and tread designs for superior grip and handling. Lightweight construction for improved fuel efficiency and speed. 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Fit with Ferrari</a:t>
                      </a:r>
                      <a:r>
                        <a:rPr lang="en-US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: Customized tyres for Ferrari’s road and track vehicles. Enhanced cornering, braking, and acceleration performance. </a:t>
                      </a:r>
                      <a:endParaRPr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47" name="Google Shape;1047;g33c10ae75ae_0_114"/>
          <p:cNvCxnSpPr/>
          <p:nvPr/>
        </p:nvCxnSpPr>
        <p:spPr>
          <a:xfrm>
            <a:off x="5634675" y="1322175"/>
            <a:ext cx="0" cy="43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048;g33c10ae75ae_0_114"/>
          <p:cNvSpPr txBox="1"/>
          <p:nvPr/>
        </p:nvSpPr>
        <p:spPr>
          <a:xfrm>
            <a:off x="5758250" y="5381688"/>
            <a:ext cx="591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Source: (Apollo Tyres. 2023), (Ferrari Annual Report. 2022), (Ferrari Sustainability Report. 2022), (Apollo Tyres Sustainability Report. 2022)</a:t>
            </a:r>
            <a:endParaRPr sz="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49" name="Google Shape;1049;g33c10ae75ae_0_114"/>
          <p:cNvCxnSpPr/>
          <p:nvPr/>
        </p:nvCxnSpPr>
        <p:spPr>
          <a:xfrm>
            <a:off x="5989525" y="1196750"/>
            <a:ext cx="5797800" cy="0"/>
          </a:xfrm>
          <a:prstGeom prst="straightConnector1">
            <a:avLst/>
          </a:prstGeom>
          <a:noFill/>
          <a:ln w="19050" cap="flat" cmpd="sng">
            <a:solidFill>
              <a:srgbClr val="5C2E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3c6736a6a1_6_116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055" name="Google Shape;1055;g33c6736a6a1_6_116"/>
          <p:cNvCxnSpPr/>
          <p:nvPr/>
        </p:nvCxnSpPr>
        <p:spPr>
          <a:xfrm rot="10800000" flipH="1">
            <a:off x="281150" y="864463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6" name="Google Shape;1056;g33c6736a6a1_6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3300" y="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Google Shape;1057;g33c6736a6a1_6_116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8" name="Google Shape;1058;g33c6736a6a1_6_116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9" name="Google Shape;1059;g33c6736a6a1_6_116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0" name="Google Shape;1060;g33c6736a6a1_6_116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1" name="Google Shape;1061;g33c6736a6a1_6_116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2" name="Google Shape;1062;g33c6736a6a1_6_116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3" name="Google Shape;1063;g33c6736a6a1_6_116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4" name="Google Shape;1064;g33c6736a6a1_6_116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5" name="Google Shape;1065;g33c6736a6a1_6_116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6" name="Google Shape;1066;g33c6736a6a1_6_116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7" name="Google Shape;1067;g33c6736a6a1_6_116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8" name="Google Shape;1068;g33c6736a6a1_6_116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C2E9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5C2E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C2E9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5C2E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9" name="Google Shape;1069;g33c6736a6a1_6_116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0" name="Google Shape;1070;g33c6736a6a1_6_116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1" name="Google Shape;1071;g33c6736a6a1_6_116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2" name="Google Shape;1072;g33c6736a6a1_6_116"/>
          <p:cNvSpPr txBox="1"/>
          <p:nvPr/>
        </p:nvSpPr>
        <p:spPr>
          <a:xfrm>
            <a:off x="198175" y="206575"/>
            <a:ext cx="1149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DCF Valuation of Apollo Tyres 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3" name="Google Shape;1073;g33c6736a6a1_6_116"/>
          <p:cNvSpPr txBox="1"/>
          <p:nvPr/>
        </p:nvSpPr>
        <p:spPr>
          <a:xfrm>
            <a:off x="281138" y="840963"/>
            <a:ext cx="418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Free cash flow forecasts ($ m)</a:t>
            </a:r>
            <a:endParaRPr sz="16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4" name="Google Shape;1074;g33c6736a6a1_6_116"/>
          <p:cNvSpPr txBox="1"/>
          <p:nvPr/>
        </p:nvSpPr>
        <p:spPr>
          <a:xfrm>
            <a:off x="237450" y="4263713"/>
            <a:ext cx="58818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Inter"/>
              <a:buChar char="●"/>
            </a:pPr>
            <a:r>
              <a:rPr lang="en-US" sz="1000" b="1">
                <a:solidFill>
                  <a:srgbClr val="404040"/>
                </a:solidFill>
              </a:rPr>
              <a:t>Revenue Growth</a:t>
            </a:r>
            <a:r>
              <a:rPr lang="en-US" sz="1000">
                <a:solidFill>
                  <a:srgbClr val="404040"/>
                </a:solidFill>
              </a:rPr>
              <a:t>: 7% annually (based on industry growth and Apollo Tyres' historical performance).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Inter"/>
              <a:buChar char="●"/>
            </a:pPr>
            <a:r>
              <a:rPr lang="en-US" sz="1000" b="1">
                <a:solidFill>
                  <a:srgbClr val="404040"/>
                </a:solidFill>
              </a:rPr>
              <a:t>Operating Margin</a:t>
            </a:r>
            <a:r>
              <a:rPr lang="en-US" sz="1000">
                <a:solidFill>
                  <a:srgbClr val="404040"/>
                </a:solidFill>
              </a:rPr>
              <a:t>: 10% (stable, assuming no significant cost pressures).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Inter"/>
              <a:buChar char="●"/>
            </a:pPr>
            <a:r>
              <a:rPr lang="en-US" sz="1000" b="1">
                <a:solidFill>
                  <a:srgbClr val="404040"/>
                </a:solidFill>
              </a:rPr>
              <a:t>CapEx</a:t>
            </a:r>
            <a:r>
              <a:rPr lang="en-US" sz="1000">
                <a:solidFill>
                  <a:srgbClr val="404040"/>
                </a:solidFill>
              </a:rPr>
              <a:t>: 5% of revenue (consistent with historical levels).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Inter"/>
              <a:buChar char="●"/>
            </a:pPr>
            <a:r>
              <a:rPr lang="en-US" sz="1000" b="1">
                <a:solidFill>
                  <a:srgbClr val="404040"/>
                </a:solidFill>
              </a:rPr>
              <a:t>Working Capital</a:t>
            </a:r>
            <a:r>
              <a:rPr lang="en-US" sz="1000">
                <a:solidFill>
                  <a:srgbClr val="404040"/>
                </a:solidFill>
              </a:rPr>
              <a:t>: 10% of revenue (efficient management assumed).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Inter"/>
              <a:buChar char="●"/>
            </a:pPr>
            <a:r>
              <a:rPr lang="en-US" sz="1000" b="1">
                <a:solidFill>
                  <a:srgbClr val="404040"/>
                </a:solidFill>
              </a:rPr>
              <a:t>Debt Repayment</a:t>
            </a:r>
            <a:r>
              <a:rPr lang="en-US" sz="1000">
                <a:solidFill>
                  <a:srgbClr val="404040"/>
                </a:solidFill>
              </a:rPr>
              <a:t>: $50 million annually (based on current debt schedule).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Inter"/>
              <a:buChar char="●"/>
            </a:pPr>
            <a:r>
              <a:rPr lang="en-US" sz="1000" b="1">
                <a:solidFill>
                  <a:srgbClr val="404040"/>
                </a:solidFill>
              </a:rPr>
              <a:t>Free Cash Flow</a:t>
            </a:r>
            <a:r>
              <a:rPr lang="en-US" sz="1000">
                <a:solidFill>
                  <a:srgbClr val="404040"/>
                </a:solidFill>
              </a:rPr>
              <a:t>: Expected to grow at ~3% annually.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5" name="Google Shape;1075;g33c6736a6a1_6_116"/>
          <p:cNvSpPr txBox="1"/>
          <p:nvPr/>
        </p:nvSpPr>
        <p:spPr>
          <a:xfrm>
            <a:off x="237450" y="564175"/>
            <a:ext cx="117171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estimated DCF value of ApolloTyre stock is 433.16</a:t>
            </a: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INR</a:t>
            </a: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Compared to the current market price 389.45INR, the stock is undervalued by 10%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6" name="Google Shape;1076;g33c6736a6a1_6_116"/>
          <p:cNvSpPr txBox="1"/>
          <p:nvPr/>
        </p:nvSpPr>
        <p:spPr>
          <a:xfrm>
            <a:off x="247200" y="3929163"/>
            <a:ext cx="4599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Cash flow forecast assumptions (base case)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7" name="Google Shape;1077;g33c6736a6a1_6_116"/>
          <p:cNvSpPr txBox="1"/>
          <p:nvPr/>
        </p:nvSpPr>
        <p:spPr>
          <a:xfrm>
            <a:off x="6027775" y="4258925"/>
            <a:ext cx="5700600" cy="13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Inter"/>
              <a:buChar char="●"/>
            </a:pPr>
            <a:r>
              <a:rPr lang="en-US" sz="1000" b="1">
                <a:solidFill>
                  <a:srgbClr val="404040"/>
                </a:solidFill>
              </a:rPr>
              <a:t>Strong Growth</a:t>
            </a:r>
            <a:r>
              <a:rPr lang="en-US" sz="1000">
                <a:solidFill>
                  <a:srgbClr val="404040"/>
                </a:solidFill>
              </a:rPr>
              <a:t>: Apollo Tyres is experiencing consistent revenue and EBITDA growth, reflecting strong demand and operational efficiency.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Inter"/>
              <a:buChar char="●"/>
            </a:pPr>
            <a:r>
              <a:rPr lang="en-US" sz="1000" b="1">
                <a:solidFill>
                  <a:srgbClr val="404040"/>
                </a:solidFill>
              </a:rPr>
              <a:t>Improving Financial Health</a:t>
            </a:r>
            <a:r>
              <a:rPr lang="en-US" sz="1000">
                <a:solidFill>
                  <a:srgbClr val="404040"/>
                </a:solidFill>
              </a:rPr>
              <a:t>: The company is generating positive free cash flow and reducing its leverage ratio, which indicates a healthier balance sheet.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Inter"/>
              <a:buChar char="●"/>
            </a:pPr>
            <a:r>
              <a:rPr lang="en-US" sz="1000" b="1">
                <a:solidFill>
                  <a:srgbClr val="404040"/>
                </a:solidFill>
              </a:rPr>
              <a:t>Debt Management</a:t>
            </a:r>
            <a:r>
              <a:rPr lang="en-US" sz="1000">
                <a:solidFill>
                  <a:srgbClr val="404040"/>
                </a:solidFill>
              </a:rPr>
              <a:t>: The decline in leverage suggests Apollo Tyres is effectively managing its debt, possibly through debt repayment or EBITDA growth.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8" name="Google Shape;1078;g33c6736a6a1_6_116"/>
          <p:cNvSpPr txBox="1"/>
          <p:nvPr/>
        </p:nvSpPr>
        <p:spPr>
          <a:xfrm>
            <a:off x="6138100" y="862475"/>
            <a:ext cx="509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Forecasted Balance Sheet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9" name="Google Shape;1079;g33c6736a6a1_6_116"/>
          <p:cNvSpPr txBox="1"/>
          <p:nvPr/>
        </p:nvSpPr>
        <p:spPr>
          <a:xfrm>
            <a:off x="6119250" y="3919050"/>
            <a:ext cx="5436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Interpretations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80" name="Google Shape;1080;g33c6736a6a1_6_116"/>
          <p:cNvCxnSpPr/>
          <p:nvPr/>
        </p:nvCxnSpPr>
        <p:spPr>
          <a:xfrm>
            <a:off x="5943625" y="1119263"/>
            <a:ext cx="0" cy="4473300"/>
          </a:xfrm>
          <a:prstGeom prst="straightConnector1">
            <a:avLst/>
          </a:prstGeom>
          <a:noFill/>
          <a:ln w="9525" cap="flat" cmpd="sng">
            <a:solidFill>
              <a:srgbClr val="5C2E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g33c6736a6a1_6_116"/>
          <p:cNvSpPr txBox="1"/>
          <p:nvPr/>
        </p:nvSpPr>
        <p:spPr>
          <a:xfrm>
            <a:off x="5942575" y="5580663"/>
            <a:ext cx="52470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Source: (Alpha Spread, 2025), (Market Screener 2025).</a:t>
            </a:r>
            <a:endParaRPr sz="1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2" name="Google Shape;1082;g33c6736a6a1_6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00" y="1272075"/>
            <a:ext cx="43043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g33c6736a6a1_6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375" y="1272075"/>
            <a:ext cx="4995850" cy="25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3c6736a6a1_6_91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89" name="Google Shape;1089;g33c6736a6a1_6_91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090" name="Google Shape;1090;g33c6736a6a1_6_91"/>
          <p:cNvCxnSpPr/>
          <p:nvPr/>
        </p:nvCxnSpPr>
        <p:spPr>
          <a:xfrm rot="10800000" flipH="1">
            <a:off x="363575" y="694800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1" name="Google Shape;1091;g33c6736a6a1_6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346" y="0"/>
            <a:ext cx="1095577" cy="62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2" name="Google Shape;1092;g33c6736a6a1_6_91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3" name="Google Shape;1093;g33c6736a6a1_6_91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4" name="Google Shape;1094;g33c6736a6a1_6_91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g33c6736a6a1_6_91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6" name="Google Shape;1096;g33c6736a6a1_6_91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7" name="Google Shape;1097;g33c6736a6a1_6_91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8" name="Google Shape;1098;g33c6736a6a1_6_91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9" name="Google Shape;1099;g33c6736a6a1_6_91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0" name="Google Shape;1100;g33c6736a6a1_6_91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1" name="Google Shape;1101;g33c6736a6a1_6_91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2" name="Google Shape;1102;g33c6736a6a1_6_91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3" name="Google Shape;1103;g33c6736a6a1_6_91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C2E9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5C2E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C2E9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5C2E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4" name="Google Shape;1104;g33c6736a6a1_6_91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5" name="Google Shape;1105;g33c6736a6a1_6_91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06" name="Google Shape;1106;g33c6736a6a1_6_91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7" name="Google Shape;1107;g33c6736a6a1_6_91"/>
          <p:cNvSpPr txBox="1"/>
          <p:nvPr/>
        </p:nvSpPr>
        <p:spPr>
          <a:xfrm>
            <a:off x="263925" y="170700"/>
            <a:ext cx="1149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Valuation of Apollo Tyres Including Synergies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8" name="Google Shape;1108;g33c6736a6a1_6_91"/>
          <p:cNvSpPr txBox="1"/>
          <p:nvPr/>
        </p:nvSpPr>
        <p:spPr>
          <a:xfrm>
            <a:off x="281150" y="960450"/>
            <a:ext cx="418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9" name="Google Shape;1109;g33c6736a6a1_6_91"/>
          <p:cNvSpPr txBox="1"/>
          <p:nvPr/>
        </p:nvSpPr>
        <p:spPr>
          <a:xfrm>
            <a:off x="3429300" y="762000"/>
            <a:ext cx="3151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ato"/>
                <a:ea typeface="Lato"/>
                <a:cs typeface="Lato"/>
                <a:sym typeface="Lato"/>
              </a:rPr>
              <a:t>Additional free cash flow with cross-selling synergies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0" name="Google Shape;1110;g33c6736a6a1_6_91"/>
          <p:cNvSpPr txBox="1"/>
          <p:nvPr/>
        </p:nvSpPr>
        <p:spPr>
          <a:xfrm>
            <a:off x="304800" y="762000"/>
            <a:ext cx="305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ato"/>
                <a:ea typeface="Lato"/>
                <a:cs typeface="Lato"/>
                <a:sym typeface="Lato"/>
              </a:rPr>
              <a:t>Revenue synergies, by Industry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ato"/>
                <a:ea typeface="Lato"/>
                <a:cs typeface="Lato"/>
                <a:sym typeface="Lato"/>
              </a:rPr>
              <a:t>(As % of Stand-Alone Revenue)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1" name="Google Shape;1111;g33c6736a6a1_6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25" y="1493850"/>
            <a:ext cx="3059024" cy="24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g33c6736a6a1_6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7348" y="1464300"/>
            <a:ext cx="3437799" cy="31808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3" name="Google Shape;1113;g33c6736a6a1_6_91"/>
          <p:cNvCxnSpPr/>
          <p:nvPr/>
        </p:nvCxnSpPr>
        <p:spPr>
          <a:xfrm rot="10800000">
            <a:off x="369700" y="1384125"/>
            <a:ext cx="2740800" cy="8100"/>
          </a:xfrm>
          <a:prstGeom prst="straightConnector1">
            <a:avLst/>
          </a:prstGeom>
          <a:noFill/>
          <a:ln w="19050" cap="flat" cmpd="sng">
            <a:solidFill>
              <a:srgbClr val="5C2E9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4" name="Google Shape;1114;g33c6736a6a1_6_91"/>
          <p:cNvCxnSpPr/>
          <p:nvPr/>
        </p:nvCxnSpPr>
        <p:spPr>
          <a:xfrm rot="10800000">
            <a:off x="3494025" y="1384125"/>
            <a:ext cx="3151500" cy="8100"/>
          </a:xfrm>
          <a:prstGeom prst="straightConnector1">
            <a:avLst/>
          </a:prstGeom>
          <a:noFill/>
          <a:ln w="19050" cap="flat" cmpd="sng">
            <a:solidFill>
              <a:srgbClr val="5C2E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5" name="Google Shape;1115;g33c6736a6a1_6_91"/>
          <p:cNvSpPr txBox="1"/>
          <p:nvPr/>
        </p:nvSpPr>
        <p:spPr>
          <a:xfrm>
            <a:off x="6934200" y="762000"/>
            <a:ext cx="4343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ato"/>
                <a:ea typeface="Lato"/>
                <a:cs typeface="Lato"/>
                <a:sym typeface="Lato"/>
              </a:rPr>
              <a:t>Values of Apollo Tyres Including Synergies compared with the original value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16" name="Google Shape;1116;g33c6736a6a1_6_91"/>
          <p:cNvCxnSpPr/>
          <p:nvPr/>
        </p:nvCxnSpPr>
        <p:spPr>
          <a:xfrm rot="10800000">
            <a:off x="6999100" y="1384000"/>
            <a:ext cx="4150500" cy="13200"/>
          </a:xfrm>
          <a:prstGeom prst="straightConnector1">
            <a:avLst/>
          </a:prstGeom>
          <a:noFill/>
          <a:ln w="19050" cap="flat" cmpd="sng">
            <a:solidFill>
              <a:srgbClr val="5C2E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7" name="Google Shape;1117;g33c6736a6a1_6_91"/>
          <p:cNvSpPr/>
          <p:nvPr/>
        </p:nvSpPr>
        <p:spPr>
          <a:xfrm>
            <a:off x="362325" y="4219925"/>
            <a:ext cx="2421900" cy="10470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Including revenue and cost synergies, Apollo Tyres is worth 46.07% more to Ferrari than its current value</a:t>
            </a:r>
            <a:r>
              <a:rPr lang="en-US" sz="1200"/>
              <a:t>.</a:t>
            </a:r>
            <a:endParaRPr sz="1200"/>
          </a:p>
        </p:txBody>
      </p:sp>
      <p:pic>
        <p:nvPicPr>
          <p:cNvPr id="1118" name="Google Shape;1118;g33c6736a6a1_6_91"/>
          <p:cNvPicPr preferRelativeResize="0"/>
          <p:nvPr/>
        </p:nvPicPr>
        <p:blipFill rotWithShape="1">
          <a:blip r:embed="rId6">
            <a:alphaModFix/>
          </a:blip>
          <a:srcRect t="793"/>
          <a:stretch/>
        </p:blipFill>
        <p:spPr>
          <a:xfrm>
            <a:off x="7087965" y="1621700"/>
            <a:ext cx="3956285" cy="3414112"/>
          </a:xfrm>
          <a:prstGeom prst="rect">
            <a:avLst/>
          </a:prstGeom>
          <a:noFill/>
          <a:ln w="19050" cap="flat" cmpd="sng">
            <a:solidFill>
              <a:srgbClr val="5C2E9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9" name="Google Shape;1119;g33c6736a6a1_6_91"/>
          <p:cNvSpPr txBox="1"/>
          <p:nvPr/>
        </p:nvSpPr>
        <p:spPr>
          <a:xfrm>
            <a:off x="3291250" y="5181600"/>
            <a:ext cx="865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5C2E91"/>
                </a:solidFill>
                <a:latin typeface="Lato"/>
                <a:ea typeface="Lato"/>
                <a:cs typeface="Lato"/>
                <a:sym typeface="Lato"/>
              </a:rPr>
              <a:t>Ferrari should acquire Apollo Tyres given the strong synergies of the transactions</a:t>
            </a:r>
            <a:endParaRPr sz="1800" b="1" u="sng">
              <a:solidFill>
                <a:srgbClr val="5C2E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0" name="Google Shape;1120;g33c6736a6a1_6_91"/>
          <p:cNvSpPr txBox="1"/>
          <p:nvPr/>
        </p:nvSpPr>
        <p:spPr>
          <a:xfrm>
            <a:off x="0" y="55626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      Source: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3c10ae75ae_0_139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126" name="Google Shape;1126;g33c10ae75ae_0_139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127" name="Google Shape;1127;g33c10ae75ae_0_139"/>
          <p:cNvCxnSpPr/>
          <p:nvPr/>
        </p:nvCxnSpPr>
        <p:spPr>
          <a:xfrm rot="10800000" flipH="1">
            <a:off x="363575" y="618600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28" name="Google Shape;1128;g33c10ae75ae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3900" y="-67500"/>
            <a:ext cx="1196310" cy="67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g33c10ae75ae_0_139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0" name="Google Shape;1130;g33c10ae75ae_0_139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1" name="Google Shape;1131;g33c10ae75ae_0_139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2" name="Google Shape;1132;g33c10ae75ae_0_139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3" name="Google Shape;1133;g33c10ae75ae_0_139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4" name="Google Shape;1134;g33c10ae75ae_0_139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5" name="Google Shape;1135;g33c10ae75ae_0_139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6" name="Google Shape;1136;g33c10ae75ae_0_139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7" name="Google Shape;1137;g33c10ae75ae_0_139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8" name="Google Shape;1138;g33c10ae75ae_0_139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9" name="Google Shape;1139;g33c10ae75ae_0_139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0" name="Google Shape;1140;g33c10ae75ae_0_139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1" name="Google Shape;1141;g33c10ae75ae_0_139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2" name="Google Shape;1142;g33c10ae75ae_0_139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43" name="Google Shape;1143;g33c10ae75ae_0_139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4" name="Google Shape;1144;g33c10ae75ae_0_139"/>
          <p:cNvSpPr txBox="1"/>
          <p:nvPr/>
        </p:nvSpPr>
        <p:spPr>
          <a:xfrm>
            <a:off x="204950" y="94500"/>
            <a:ext cx="929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Risk Consideration and Financing Structure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5" name="Google Shape;1145;g33c10ae75ae_0_139"/>
          <p:cNvSpPr txBox="1"/>
          <p:nvPr/>
        </p:nvSpPr>
        <p:spPr>
          <a:xfrm>
            <a:off x="204950" y="960450"/>
            <a:ext cx="418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6" name="Google Shape;1146;g33c10ae75ae_0_139"/>
          <p:cNvSpPr txBox="1"/>
          <p:nvPr/>
        </p:nvSpPr>
        <p:spPr>
          <a:xfrm>
            <a:off x="204950" y="5933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Potential Concern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47" name="Google Shape;1147;g33c10ae75ae_0_139"/>
          <p:cNvGraphicFramePr/>
          <p:nvPr/>
        </p:nvGraphicFramePr>
        <p:xfrm>
          <a:off x="281150" y="100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{3E2384D5-B3B2-4B4E-B3CD-E79FD131A2B6}</a:tableStyleId>
              </a:tblPr>
              <a:tblGrid>
                <a:gridCol w="105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4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 low  to  high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1A2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                    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              </a:t>
                      </a:r>
                      <a:r>
                        <a:rPr lang="en-US" sz="1100">
                          <a:latin typeface="Lato"/>
                          <a:ea typeface="Lato"/>
                          <a:cs typeface="Lato"/>
                          <a:sym typeface="Lato"/>
                        </a:rPr>
                        <a:t> Evaluation of Risk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1A2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Threat Assessment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1A2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ato"/>
                          <a:ea typeface="Lato"/>
                          <a:cs typeface="Lato"/>
                          <a:sym typeface="Lato"/>
                        </a:rPr>
                        <a:t>Proposed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Solutions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F1A2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3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Geographical Market Disparity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1A2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Ferrari’s revenue distribution: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Lato"/>
                        <a:buChar char="●"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44% in Europe, Middle East, and Africa;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Lato"/>
                        <a:buChar char="●"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28% in Americas;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Lato"/>
                        <a:buChar char="●"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11% in East Asia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  vs.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Apollo Tyres’ revenue distribution: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Lato"/>
                        <a:buChar char="●"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69% in India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Lato"/>
                        <a:buChar char="●"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26% in Europe (primarily from brand Vredestein)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1A2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1A2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Ferrari can rebrand Apollo Tyres by prioritizing Vredestein and repositioning Vredestein as its exclusive performance tire supplier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F1A2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Product Portfolio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Misalignment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Despite having brand Vredestein, Apollo Tyres has the brand Apollo which primarily produces tires for passenger, commercial and off-road vehicles, with 80% revenue generated from truck, bus, and passenger vehicle tires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  Brand Gap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Apollo Tyres has Apollo which has strong presence in price-sensitive markets and is volume-driven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 vs.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Ferrari has a low-volume, high margin approach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48" name="Google Shape;1148;g33c10ae75ae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82450" y="21099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g33c10ae75ae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82450" y="3487825"/>
            <a:ext cx="914400" cy="91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g33c10ae75ae_0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582450" y="45832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g33c10ae75ae_0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225" y="15406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g33c10ae75ae_0_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350" y="15406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g33c10ae75ae_0_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8075" y="960325"/>
            <a:ext cx="2707275" cy="99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g33c10ae75ae_0_1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8075" y="2068325"/>
            <a:ext cx="2707275" cy="55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g33c10ae75ae_0_1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58875" y="2712825"/>
            <a:ext cx="2756475" cy="16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g33c10ae75ae_0_1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16550" y="4403900"/>
            <a:ext cx="2798800" cy="13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g33c10ae75ae_0_139"/>
          <p:cNvSpPr/>
          <p:nvPr/>
        </p:nvSpPr>
        <p:spPr>
          <a:xfrm>
            <a:off x="10236250" y="1003800"/>
            <a:ext cx="1758600" cy="21411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Manageable Debt Impact for Ferrari: </a:t>
            </a:r>
            <a:r>
              <a:rPr lang="en-U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Debt-to-Equity ratio is 5962/85872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=6.9%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8" name="Google Shape;1158;g33c10ae75ae_0_139"/>
          <p:cNvSpPr txBox="1"/>
          <p:nvPr/>
        </p:nvSpPr>
        <p:spPr>
          <a:xfrm>
            <a:off x="10236250" y="3391450"/>
            <a:ext cx="1667100" cy="21549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Positive Value  Uplift for both Ferrari and Apollo Tyres!</a:t>
            </a:r>
            <a:endParaRPr sz="1600" b="1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Ferrari </a:t>
            </a:r>
            <a:r>
              <a:rPr lang="en-US" sz="1600" b="1" u="sng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should</a:t>
            </a:r>
            <a:r>
              <a:rPr lang="en-US" sz="1600" b="1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 acquire Apollo Tyres</a:t>
            </a:r>
            <a:endParaRPr sz="1600" b="1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9" name="Google Shape;1159;g33c10ae75ae_0_139"/>
          <p:cNvSpPr txBox="1"/>
          <p:nvPr/>
        </p:nvSpPr>
        <p:spPr>
          <a:xfrm>
            <a:off x="7086600" y="6096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Financing Structure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0" name="Google Shape;1160;g33c10ae75ae_0_139"/>
          <p:cNvSpPr txBox="1"/>
          <p:nvPr/>
        </p:nvSpPr>
        <p:spPr>
          <a:xfrm>
            <a:off x="0" y="5562600"/>
            <a:ext cx="684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      Source: </a:t>
            </a:r>
            <a:r>
              <a:rPr lang="en-US" sz="900"/>
              <a:t>(Apollo Tyres Annual Report, 2024), (Ferrari Annual Report, 2024)</a:t>
            </a: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"/>
          <p:cNvSpPr txBox="1"/>
          <p:nvPr/>
        </p:nvSpPr>
        <p:spPr>
          <a:xfrm>
            <a:off x="623225" y="14415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"/>
          <p:cNvSpPr txBox="1"/>
          <p:nvPr/>
        </p:nvSpPr>
        <p:spPr>
          <a:xfrm>
            <a:off x="623225" y="14415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3"/>
          <p:cNvCxnSpPr/>
          <p:nvPr/>
        </p:nvCxnSpPr>
        <p:spPr>
          <a:xfrm>
            <a:off x="247114" y="845114"/>
            <a:ext cx="10759200" cy="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6" name="Google Shape;2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975" y="69150"/>
            <a:ext cx="1370975" cy="7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 txBox="1"/>
          <p:nvPr/>
        </p:nvSpPr>
        <p:spPr>
          <a:xfrm>
            <a:off x="247125" y="374850"/>
            <a:ext cx="548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Table of Abbreviations</a:t>
            </a:r>
            <a:endParaRPr sz="25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400" y="944247"/>
            <a:ext cx="10667199" cy="5784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3c10ae75ae_0_164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166" name="Google Shape;1166;g33c10ae75ae_0_164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167" name="Google Shape;1167;g33c10ae75ae_0_164"/>
          <p:cNvCxnSpPr/>
          <p:nvPr/>
        </p:nvCxnSpPr>
        <p:spPr>
          <a:xfrm rot="10800000" flipH="1">
            <a:off x="234775" y="745125"/>
            <a:ext cx="11016300" cy="210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8" name="Google Shape;1168;g33c10ae75ae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6300" y="-83987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9" name="Google Shape;1169;g33c10ae75ae_0_164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0" name="Google Shape;1170;g33c10ae75ae_0_164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1" name="Google Shape;1171;g33c10ae75ae_0_164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2" name="Google Shape;1172;g33c10ae75ae_0_164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3" name="Google Shape;1173;g33c10ae75ae_0_164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4" name="Google Shape;1174;g33c10ae75ae_0_164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5" name="Google Shape;1175;g33c10ae75ae_0_164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6" name="Google Shape;1176;g33c10ae75ae_0_164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7" name="Google Shape;1177;g33c10ae75ae_0_164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8" name="Google Shape;1178;g33c10ae75ae_0_164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9" name="Google Shape;1179;g33c10ae75ae_0_164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0" name="Google Shape;1180;g33c10ae75ae_0_164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1" name="Google Shape;1181;g33c10ae75ae_0_164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2" name="Google Shape;1182;g33c10ae75ae_0_164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3" name="Google Shape;1183;g33c10ae75ae_0_164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Google Shape;1184;g33c10ae75ae_0_164"/>
          <p:cNvSpPr txBox="1"/>
          <p:nvPr/>
        </p:nvSpPr>
        <p:spPr>
          <a:xfrm>
            <a:off x="234775" y="122575"/>
            <a:ext cx="860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Post Acquisition Strategy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5" name="Google Shape;1185;g33c10ae75ae_0_164"/>
          <p:cNvSpPr txBox="1"/>
          <p:nvPr/>
        </p:nvSpPr>
        <p:spPr>
          <a:xfrm>
            <a:off x="275200" y="718613"/>
            <a:ext cx="418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Post-merger integration strategies</a:t>
            </a:r>
            <a:endParaRPr sz="16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6" name="Google Shape;1186;g33c10ae75ae_0_164"/>
          <p:cNvSpPr txBox="1"/>
          <p:nvPr/>
        </p:nvSpPr>
        <p:spPr>
          <a:xfrm>
            <a:off x="234775" y="476925"/>
            <a:ext cx="60492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Driving Sustainable Growth &amp; Brand Excellence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7" name="Google Shape;1187;g33c10ae75ae_0_164"/>
          <p:cNvSpPr txBox="1"/>
          <p:nvPr/>
        </p:nvSpPr>
        <p:spPr>
          <a:xfrm>
            <a:off x="275200" y="999375"/>
            <a:ext cx="582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Post-merger integration must consider branding, operation, and market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188" name="Google Shape;1188;g33c10ae75ae_0_164"/>
          <p:cNvGraphicFramePr/>
          <p:nvPr/>
        </p:nvGraphicFramePr>
        <p:xfrm>
          <a:off x="281163" y="1176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{6D86F8D3-41DC-447D-A95C-4386327F14AE}</a:tableStyleId>
              </a:tblPr>
              <a:tblGrid>
                <a:gridCol w="253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225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1.Brand Integration and Positioning</a:t>
                      </a:r>
                      <a:endParaRPr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725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Maintain Brand Identity</a:t>
                      </a:r>
                      <a:r>
                        <a:rPr lang="en-US" sz="1000"/>
                        <a:t> 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Launch co-branded marketing campaigns </a:t>
                      </a:r>
                      <a:r>
                        <a:rPr lang="en-US" sz="1000"/>
                        <a:t>highlighting the partnership between Ferrari and Apollo Tyres</a:t>
                      </a:r>
                      <a:endParaRPr sz="1000"/>
                    </a:p>
                  </a:txBody>
                  <a:tcPr marL="91425" marR="91425" marT="91425" marB="91425">
                    <a:lnR w="9525" cap="flat" cmpd="sng">
                      <a:solidFill>
                        <a:srgbClr val="EF1A2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Develop exclusive tyre lines for Ferrari vehicles</a:t>
                      </a:r>
                      <a:r>
                        <a:rPr lang="en-US" sz="1000"/>
                        <a:t> to reinforce the luxury and performance association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Ultra-Exclusive Ferrari Experience Program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1A2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1A2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Enhance digital configurators</a:t>
                      </a:r>
                      <a:r>
                        <a:rPr lang="en-US" sz="1000"/>
                        <a:t> with AR/VR experiences for remote customization. 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Commit to carbon-neutral production</a:t>
                      </a:r>
                      <a:r>
                        <a:rPr lang="en-US" sz="1000"/>
                        <a:t> by 2035 through renewable energy and sustainable materials. 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1A2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89" name="Google Shape;1189;g33c10ae75ae_0_164"/>
          <p:cNvGraphicFramePr/>
          <p:nvPr/>
        </p:nvGraphicFramePr>
        <p:xfrm>
          <a:off x="281175" y="2725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{6D86F8D3-41DC-447D-A95C-4386327F14AE}</a:tableStyleId>
              </a:tblPr>
              <a:tblGrid>
                <a:gridCol w="252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1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4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2.Operational Integration</a:t>
                      </a:r>
                      <a:endParaRPr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9650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Integrate supply chain</a:t>
                      </a:r>
                      <a:r>
                        <a:rPr lang="en-US" sz="1000"/>
                        <a:t> to ensure seamless production and delivery of tyres for Ferrari vehicles. 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Implement Ferrari's quality standards </a:t>
                      </a:r>
                      <a:r>
                        <a:rPr lang="en-US" sz="1000"/>
                        <a:t>across manufacturing processes</a:t>
                      </a:r>
                      <a:endParaRPr sz="1000"/>
                    </a:p>
                  </a:txBody>
                  <a:tcPr marL="91425" marR="91425" marT="91425" marB="91425">
                    <a:lnR w="9525" cap="flat" cmpd="sng">
                      <a:solidFill>
                        <a:srgbClr val="EF1A2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Establish joint R&amp;D teams to innovate 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Invest in R&amp;D to develop eco-friendly tyres</a:t>
                      </a:r>
                      <a:r>
                        <a:rPr lang="en-US" sz="1000"/>
                        <a:t> using sustainable materials and processes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1A2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Develop tyres with embedded sensors</a:t>
                      </a:r>
                      <a:r>
                        <a:rPr lang="en-US" sz="1000"/>
                        <a:t> to monitor performance, wear, and road conditions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Collaborate on advanced materials and technologies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90" name="Google Shape;1190;g33c10ae75ae_0_164"/>
          <p:cNvGraphicFramePr/>
          <p:nvPr/>
        </p:nvGraphicFramePr>
        <p:xfrm>
          <a:off x="281175" y="429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{6D86F8D3-41DC-447D-A95C-4386327F14AE}</a:tableStyleId>
              </a:tblPr>
              <a:tblGrid>
                <a:gridCol w="248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1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8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3. Market expansion</a:t>
                      </a:r>
                      <a:endParaRPr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675"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Expand Ferrari's presence in emerging markets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Supply tyres to other luxury or performance car manufacturers</a:t>
                      </a:r>
                      <a:endParaRPr sz="1000"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EF1A2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Develop a strong aftermarket strategy</a:t>
                      </a:r>
                      <a:endParaRPr sz="1000" b="1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Leverage F1 Success to Strengthen Road Car Innovations</a:t>
                      </a:r>
                      <a:endParaRPr sz="1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EF1A2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1A2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Grow Ferrari Challenge &amp; GT customer racing</a:t>
                      </a:r>
                      <a:r>
                        <a:rPr lang="en-US" sz="1000"/>
                        <a:t> for deeper brand engagement. 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-US" sz="1000" b="1"/>
                        <a:t>Capitalize on Purosangue success </a:t>
                      </a:r>
                      <a:r>
                        <a:rPr lang="en-US" sz="1000"/>
                        <a:t>by adding high-performance variants 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EF1A2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91" name="Google Shape;1191;g33c10ae75ae_0_164"/>
          <p:cNvSpPr txBox="1"/>
          <p:nvPr/>
        </p:nvSpPr>
        <p:spPr>
          <a:xfrm>
            <a:off x="7603725" y="754025"/>
            <a:ext cx="37329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Electrification &amp; Hybrid Expansion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2" name="Google Shape;1192;g33c10ae75ae_0_164"/>
          <p:cNvSpPr txBox="1"/>
          <p:nvPr/>
        </p:nvSpPr>
        <p:spPr>
          <a:xfrm>
            <a:off x="7603725" y="1045413"/>
            <a:ext cx="435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Ferrari can expand their strategic success position in EV field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3" name="Google Shape;1193;g33c10ae75ae_0_164"/>
          <p:cNvSpPr/>
          <p:nvPr/>
        </p:nvSpPr>
        <p:spPr>
          <a:xfrm>
            <a:off x="7742075" y="1545250"/>
            <a:ext cx="1802100" cy="1283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4" name="Google Shape;1194;g33c10ae75ae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2463" y="1547675"/>
            <a:ext cx="870315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g33c10ae75ae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950" y="2325775"/>
            <a:ext cx="111935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g33c10ae75ae_0_164"/>
          <p:cNvSpPr/>
          <p:nvPr/>
        </p:nvSpPr>
        <p:spPr>
          <a:xfrm>
            <a:off x="8448275" y="2129850"/>
            <a:ext cx="218700" cy="206100"/>
          </a:xfrm>
          <a:prstGeom prst="mathPlus">
            <a:avLst>
              <a:gd name="adj1" fmla="val 23520"/>
            </a:avLst>
          </a:prstGeom>
          <a:solidFill>
            <a:srgbClr val="EF1A2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7" name="Google Shape;1197;g33c10ae75ae_0_164"/>
          <p:cNvSpPr txBox="1"/>
          <p:nvPr/>
        </p:nvSpPr>
        <p:spPr>
          <a:xfrm>
            <a:off x="7644075" y="3103875"/>
            <a:ext cx="4273200" cy="1137000"/>
          </a:xfrm>
          <a:prstGeom prst="rect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Ferrari can </a:t>
            </a:r>
            <a:r>
              <a:rPr lang="en-US" sz="1000" b="1"/>
              <a:t>collaborate with Apollo Tyres</a:t>
            </a:r>
            <a:r>
              <a:rPr lang="en-US" sz="1000"/>
              <a:t> to develop </a:t>
            </a:r>
            <a:r>
              <a:rPr lang="en-US" sz="1000" b="1"/>
              <a:t>custom EV-focused ultra-high-performance tires</a:t>
            </a:r>
            <a:r>
              <a:rPr lang="en-US" sz="1000"/>
              <a:t>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Apollo’s </a:t>
            </a:r>
            <a:r>
              <a:rPr lang="en-US" sz="1000" b="1"/>
              <a:t>sustainable tire technology</a:t>
            </a:r>
            <a:r>
              <a:rPr lang="en-US" sz="1000"/>
              <a:t> aligns with Ferrari’s </a:t>
            </a:r>
            <a:r>
              <a:rPr lang="en-US" sz="1000" b="1"/>
              <a:t>ESG goals</a:t>
            </a:r>
            <a:r>
              <a:rPr lang="en-US" sz="1000"/>
              <a:t> (carbon-neutral by 2035).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Apollo’s experience in </a:t>
            </a:r>
            <a:r>
              <a:rPr lang="en-US" sz="1000" b="1"/>
              <a:t>sustainable rubber sourcing</a:t>
            </a:r>
            <a:r>
              <a:rPr lang="en-US" sz="1000"/>
              <a:t> supports Ferrari’s ESG initiatives.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8" name="Google Shape;1198;g33c10ae75ae_0_164"/>
          <p:cNvSpPr txBox="1"/>
          <p:nvPr/>
        </p:nvSpPr>
        <p:spPr>
          <a:xfrm>
            <a:off x="7685925" y="4367350"/>
            <a:ext cx="4189500" cy="1416300"/>
          </a:xfrm>
          <a:prstGeom prst="rect">
            <a:avLst/>
          </a:prstGeom>
          <a:solidFill>
            <a:srgbClr val="EF1A2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Apollo Tyres can provide Ferrari with advanced, sustainable, and high-performance EV tire technology that enhances efficiency, grip, and lightweight construction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1199" name="Google Shape;1199;g33c10ae75ae_0_164"/>
          <p:cNvSpPr/>
          <p:nvPr/>
        </p:nvSpPr>
        <p:spPr>
          <a:xfrm rot="10800000" flipH="1">
            <a:off x="9788925" y="1909050"/>
            <a:ext cx="965400" cy="991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3c6736a6a1_6_166"/>
          <p:cNvSpPr/>
          <p:nvPr/>
        </p:nvSpPr>
        <p:spPr>
          <a:xfrm>
            <a:off x="0" y="0"/>
            <a:ext cx="14197736" cy="7086703"/>
          </a:xfrm>
          <a:custGeom>
            <a:avLst/>
            <a:gdLst/>
            <a:ahLst/>
            <a:cxnLst/>
            <a:rect l="l" t="t" r="r" b="b"/>
            <a:pathLst>
              <a:path w="19251168" h="10616784" extrusionOk="0">
                <a:moveTo>
                  <a:pt x="0" y="0"/>
                </a:moveTo>
                <a:lnTo>
                  <a:pt x="19251168" y="0"/>
                </a:lnTo>
                <a:lnTo>
                  <a:pt x="19251168" y="10616784"/>
                </a:lnTo>
                <a:lnTo>
                  <a:pt x="0" y="10616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6000"/>
            </a:blip>
            <a:stretch>
              <a:fillRect l="-9349" t="-5769" b="-5769"/>
            </a:stretch>
          </a:blipFill>
          <a:ln>
            <a:noFill/>
          </a:ln>
        </p:spPr>
      </p:sp>
      <p:sp>
        <p:nvSpPr>
          <p:cNvPr id="1205" name="Google Shape;1205;g33c6736a6a1_6_166"/>
          <p:cNvSpPr/>
          <p:nvPr/>
        </p:nvSpPr>
        <p:spPr>
          <a:xfrm>
            <a:off x="3056900" y="1022475"/>
            <a:ext cx="6720300" cy="2352900"/>
          </a:xfrm>
          <a:prstGeom prst="roundRect">
            <a:avLst>
              <a:gd name="adj" fmla="val 16667"/>
            </a:avLst>
          </a:prstGeom>
          <a:solidFill>
            <a:srgbClr val="B497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</a:rPr>
              <a:t>Conclusion</a:t>
            </a:r>
            <a:endParaRPr sz="1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3c6736a6a1_6_141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11" name="Google Shape;1211;g33c6736a6a1_6_141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212" name="Google Shape;1212;g33c6736a6a1_6_141"/>
          <p:cNvCxnSpPr/>
          <p:nvPr/>
        </p:nvCxnSpPr>
        <p:spPr>
          <a:xfrm rot="10800000" flipH="1">
            <a:off x="312000" y="742800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13" name="Google Shape;1213;g33c6736a6a1_6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500" y="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g33c6736a6a1_6_141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5" name="Google Shape;1215;g33c6736a6a1_6_141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6" name="Google Shape;1216;g33c6736a6a1_6_141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7" name="Google Shape;1217;g33c6736a6a1_6_141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8" name="Google Shape;1218;g33c6736a6a1_6_141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9" name="Google Shape;1219;g33c6736a6a1_6_141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0" name="Google Shape;1220;g33c6736a6a1_6_141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1" name="Google Shape;1221;g33c6736a6a1_6_141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2" name="Google Shape;1222;g33c6736a6a1_6_141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3" name="Google Shape;1223;g33c6736a6a1_6_141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4" name="Google Shape;1224;g33c6736a6a1_6_141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5" name="Google Shape;1225;g33c6736a6a1_6_141"/>
          <p:cNvSpPr txBox="1"/>
          <p:nvPr/>
        </p:nvSpPr>
        <p:spPr>
          <a:xfrm>
            <a:off x="8224667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6" name="Google Shape;1226;g33c6736a6a1_6_141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7" name="Google Shape;1227;g33c6736a6a1_6_141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8" name="Google Shape;1228;g33c6736a6a1_6_141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9" name="Google Shape;1229;g33c6736a6a1_6_141"/>
          <p:cNvSpPr txBox="1"/>
          <p:nvPr/>
        </p:nvSpPr>
        <p:spPr>
          <a:xfrm>
            <a:off x="264025" y="0"/>
            <a:ext cx="885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0" name="Google Shape;1230;g33c6736a6a1_6_141"/>
          <p:cNvSpPr txBox="1"/>
          <p:nvPr/>
        </p:nvSpPr>
        <p:spPr>
          <a:xfrm>
            <a:off x="281150" y="173400"/>
            <a:ext cx="614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Conclusion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1" name="Google Shape;1231;g33c6736a6a1_6_141"/>
          <p:cNvSpPr/>
          <p:nvPr/>
        </p:nvSpPr>
        <p:spPr>
          <a:xfrm>
            <a:off x="1029900" y="3747175"/>
            <a:ext cx="1371600" cy="1371600"/>
          </a:xfrm>
          <a:prstGeom prst="ellipse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2" name="Google Shape;1232;g33c6736a6a1_6_141"/>
          <p:cNvSpPr/>
          <p:nvPr/>
        </p:nvSpPr>
        <p:spPr>
          <a:xfrm>
            <a:off x="5068500" y="3777625"/>
            <a:ext cx="1371600" cy="1371600"/>
          </a:xfrm>
          <a:prstGeom prst="ellipse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3" name="Google Shape;1233;g33c6736a6a1_6_141"/>
          <p:cNvSpPr/>
          <p:nvPr/>
        </p:nvSpPr>
        <p:spPr>
          <a:xfrm>
            <a:off x="8726100" y="2253625"/>
            <a:ext cx="1371600" cy="1207500"/>
          </a:xfrm>
          <a:prstGeom prst="ellipse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4" name="Google Shape;1234;g33c6736a6a1_6_141"/>
          <p:cNvPicPr preferRelativeResize="0"/>
          <p:nvPr/>
        </p:nvPicPr>
        <p:blipFill rotWithShape="1">
          <a:blip r:embed="rId4">
            <a:alphaModFix/>
          </a:blip>
          <a:srcRect l="8727" r="9170"/>
          <a:stretch/>
        </p:blipFill>
        <p:spPr>
          <a:xfrm>
            <a:off x="1336625" y="3947425"/>
            <a:ext cx="759025" cy="9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g33c6736a6a1_6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5400" y="4006225"/>
            <a:ext cx="1376399" cy="80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g33c6736a6a1_6_141"/>
          <p:cNvPicPr preferRelativeResize="0"/>
          <p:nvPr/>
        </p:nvPicPr>
        <p:blipFill rotWithShape="1">
          <a:blip r:embed="rId6">
            <a:alphaModFix/>
          </a:blip>
          <a:srcRect l="16897" t="33427" r="11413" b="30782"/>
          <a:stretch/>
        </p:blipFill>
        <p:spPr>
          <a:xfrm>
            <a:off x="8841650" y="2578525"/>
            <a:ext cx="1140506" cy="56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g33c6736a6a1_6_141"/>
          <p:cNvSpPr/>
          <p:nvPr/>
        </p:nvSpPr>
        <p:spPr>
          <a:xfrm>
            <a:off x="2394875" y="3900420"/>
            <a:ext cx="2683575" cy="420525"/>
          </a:xfrm>
          <a:custGeom>
            <a:avLst/>
            <a:gdLst/>
            <a:ahLst/>
            <a:cxnLst/>
            <a:rect l="l" t="t" r="r" b="b"/>
            <a:pathLst>
              <a:path w="107343" h="16821" extrusionOk="0">
                <a:moveTo>
                  <a:pt x="0" y="16821"/>
                </a:moveTo>
                <a:cubicBezTo>
                  <a:pt x="6957" y="14038"/>
                  <a:pt x="23854" y="621"/>
                  <a:pt x="41744" y="124"/>
                </a:cubicBezTo>
                <a:cubicBezTo>
                  <a:pt x="59635" y="-373"/>
                  <a:pt x="96410" y="11554"/>
                  <a:pt x="107343" y="13840"/>
                </a:cubicBezTo>
              </a:path>
            </a:pathLst>
          </a:custGeom>
          <a:noFill/>
          <a:ln w="38100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238" name="Google Shape;1238;g33c6736a6a1_6_141"/>
          <p:cNvCxnSpPr/>
          <p:nvPr/>
        </p:nvCxnSpPr>
        <p:spPr>
          <a:xfrm flipH="1">
            <a:off x="559600" y="2306625"/>
            <a:ext cx="1500" cy="1285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9" name="Google Shape;1239;g33c6736a6a1_6_141"/>
          <p:cNvCxnSpPr/>
          <p:nvPr/>
        </p:nvCxnSpPr>
        <p:spPr>
          <a:xfrm flipH="1">
            <a:off x="8709700" y="4211625"/>
            <a:ext cx="4800" cy="14262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0" name="Google Shape;1240;g33c6736a6a1_6_141"/>
          <p:cNvSpPr txBox="1"/>
          <p:nvPr/>
        </p:nvSpPr>
        <p:spPr>
          <a:xfrm>
            <a:off x="565275" y="2227500"/>
            <a:ext cx="3423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strengthen its current position in the motorsport and luxury automotive engineering industry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Has huge potential to enlarge net income despite large market cap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1" name="Google Shape;1241;g33c6736a6a1_6_141"/>
          <p:cNvSpPr txBox="1"/>
          <p:nvPr/>
        </p:nvSpPr>
        <p:spPr>
          <a:xfrm>
            <a:off x="469325" y="1761600"/>
            <a:ext cx="347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Boost Ferrari Performance</a:t>
            </a:r>
            <a:endParaRPr sz="16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2" name="Google Shape;1242;g33c6736a6a1_6_141"/>
          <p:cNvSpPr txBox="1"/>
          <p:nvPr/>
        </p:nvSpPr>
        <p:spPr>
          <a:xfrm>
            <a:off x="4419600" y="1447800"/>
            <a:ext cx="362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Ferrari shouldn’t acquire Pirelli</a:t>
            </a:r>
            <a:endParaRPr sz="16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3" name="Google Shape;1243;g33c6736a6a1_6_141"/>
          <p:cNvCxnSpPr/>
          <p:nvPr/>
        </p:nvCxnSpPr>
        <p:spPr>
          <a:xfrm>
            <a:off x="4599700" y="2001825"/>
            <a:ext cx="1800" cy="15156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4" name="Google Shape;1244;g33c6736a6a1_6_141"/>
          <p:cNvSpPr txBox="1"/>
          <p:nvPr/>
        </p:nvSpPr>
        <p:spPr>
          <a:xfrm>
            <a:off x="4648200" y="1905000"/>
            <a:ext cx="3007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Ferrari needs sport car tires and Pirelli doesn’t have the technological complementarity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Pirelli is too expensive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Structural and legal incompatibility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5" name="Google Shape;1245;g33c6736a6a1_6_141"/>
          <p:cNvSpPr/>
          <p:nvPr/>
        </p:nvSpPr>
        <p:spPr>
          <a:xfrm>
            <a:off x="6420225" y="3045450"/>
            <a:ext cx="2340675" cy="1207600"/>
          </a:xfrm>
          <a:custGeom>
            <a:avLst/>
            <a:gdLst/>
            <a:ahLst/>
            <a:cxnLst/>
            <a:rect l="l" t="t" r="r" b="b"/>
            <a:pathLst>
              <a:path w="93627" h="48304" extrusionOk="0">
                <a:moveTo>
                  <a:pt x="0" y="48304"/>
                </a:moveTo>
                <a:cubicBezTo>
                  <a:pt x="8548" y="47012"/>
                  <a:pt x="35682" y="48602"/>
                  <a:pt x="51286" y="40551"/>
                </a:cubicBezTo>
                <a:cubicBezTo>
                  <a:pt x="66891" y="32500"/>
                  <a:pt x="86570" y="6759"/>
                  <a:pt x="93627" y="0"/>
                </a:cubicBezTo>
              </a:path>
            </a:pathLst>
          </a:custGeom>
          <a:noFill/>
          <a:ln w="38100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6" name="Google Shape;1246;g33c6736a6a1_6_141"/>
          <p:cNvSpPr txBox="1"/>
          <p:nvPr/>
        </p:nvSpPr>
        <p:spPr>
          <a:xfrm>
            <a:off x="8610600" y="35052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Apollo Tyres is the best alternative</a:t>
            </a:r>
            <a:endParaRPr sz="1600"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7" name="Google Shape;1247;g33c6736a6a1_6_141"/>
          <p:cNvSpPr txBox="1"/>
          <p:nvPr/>
        </p:nvSpPr>
        <p:spPr>
          <a:xfrm>
            <a:off x="8763000" y="4114800"/>
            <a:ext cx="30000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Apollo Tyres is financially feasible to be acquired by Ferrari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Has the technological assistance to produce high-end sport tires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Strategically fit with Ferrari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8" name="Google Shape;1248;g33c6736a6a1_6_141"/>
          <p:cNvSpPr/>
          <p:nvPr/>
        </p:nvSpPr>
        <p:spPr>
          <a:xfrm>
            <a:off x="9853450" y="1960175"/>
            <a:ext cx="788275" cy="499250"/>
          </a:xfrm>
          <a:custGeom>
            <a:avLst/>
            <a:gdLst/>
            <a:ahLst/>
            <a:cxnLst/>
            <a:rect l="l" t="t" r="r" b="b"/>
            <a:pathLst>
              <a:path w="31531" h="19970" extrusionOk="0">
                <a:moveTo>
                  <a:pt x="0" y="19970"/>
                </a:moveTo>
                <a:cubicBezTo>
                  <a:pt x="2978" y="17342"/>
                  <a:pt x="12613" y="7532"/>
                  <a:pt x="17868" y="4204"/>
                </a:cubicBezTo>
                <a:cubicBezTo>
                  <a:pt x="23123" y="876"/>
                  <a:pt x="29254" y="701"/>
                  <a:pt x="31531" y="0"/>
                </a:cubicBezTo>
              </a:path>
            </a:pathLst>
          </a:custGeom>
          <a:noFill/>
          <a:ln w="38100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249" name="Google Shape;1249;g33c6736a6a1_6_141"/>
          <p:cNvPicPr preferRelativeResize="0"/>
          <p:nvPr/>
        </p:nvPicPr>
        <p:blipFill rotWithShape="1">
          <a:blip r:embed="rId7">
            <a:alphaModFix/>
          </a:blip>
          <a:srcRect l="6226" t="29844" b="38419"/>
          <a:stretch/>
        </p:blipFill>
        <p:spPr>
          <a:xfrm rot="397547">
            <a:off x="10152269" y="1439952"/>
            <a:ext cx="1978836" cy="669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3e79e4bbb0_0_1"/>
          <p:cNvSpPr/>
          <p:nvPr/>
        </p:nvSpPr>
        <p:spPr>
          <a:xfrm>
            <a:off x="-205725" y="-16987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3178" r="-23178"/>
            </a:stretch>
          </a:blipFill>
          <a:ln>
            <a:noFill/>
          </a:ln>
        </p:spPr>
      </p:sp>
      <p:sp>
        <p:nvSpPr>
          <p:cNvPr id="1255" name="Google Shape;1255;g33e79e4bbb0_0_1"/>
          <p:cNvSpPr/>
          <p:nvPr/>
        </p:nvSpPr>
        <p:spPr>
          <a:xfrm>
            <a:off x="2478625" y="961600"/>
            <a:ext cx="6720300" cy="2352900"/>
          </a:xfrm>
          <a:prstGeom prst="roundRect">
            <a:avLst>
              <a:gd name="adj" fmla="val 16667"/>
            </a:avLst>
          </a:prstGeom>
          <a:solidFill>
            <a:srgbClr val="B497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</a:rPr>
              <a:t>Bibliography</a:t>
            </a:r>
            <a:endParaRPr sz="1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33e79e4bbb0_2_1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61" name="Google Shape;1261;g33e79e4bbb0_2_1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262" name="Google Shape;1262;g33e79e4bbb0_2_1"/>
          <p:cNvCxnSpPr/>
          <p:nvPr/>
        </p:nvCxnSpPr>
        <p:spPr>
          <a:xfrm rot="10800000" flipH="1">
            <a:off x="252725" y="672675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3" name="Google Shape;1263;g33e79e4bbb0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150" y="-84987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Google Shape;1264;g33e79e4bbb0_2_1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5" name="Google Shape;1265;g33e79e4bbb0_2_1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6" name="Google Shape;1266;g33e79e4bbb0_2_1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7" name="Google Shape;1267;g33e79e4bbb0_2_1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8" name="Google Shape;1268;g33e79e4bbb0_2_1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9" name="Google Shape;1269;g33e79e4bbb0_2_1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0" name="Google Shape;1270;g33e79e4bbb0_2_1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1" name="Google Shape;1271;g33e79e4bbb0_2_1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2" name="Google Shape;1272;g33e79e4bbb0_2_1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3" name="Google Shape;1273;g33e79e4bbb0_2_1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4" name="Google Shape;1274;g33e79e4bbb0_2_1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5" name="Google Shape;1275;g33e79e4bbb0_2_1"/>
          <p:cNvSpPr txBox="1"/>
          <p:nvPr/>
        </p:nvSpPr>
        <p:spPr>
          <a:xfrm>
            <a:off x="8224667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6" name="Google Shape;1276;g33e79e4bbb0_2_1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7" name="Google Shape;1277;g33e79e4bbb0_2_1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8" name="Google Shape;1278;g33e79e4bbb0_2_1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9" name="Google Shape;1279;g33e79e4bbb0_2_1"/>
          <p:cNvSpPr txBox="1"/>
          <p:nvPr/>
        </p:nvSpPr>
        <p:spPr>
          <a:xfrm>
            <a:off x="263925" y="18300"/>
            <a:ext cx="9151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0" name="Google Shape;1280;g33e79e4bbb0_2_1"/>
          <p:cNvSpPr txBox="1"/>
          <p:nvPr/>
        </p:nvSpPr>
        <p:spPr>
          <a:xfrm>
            <a:off x="252725" y="103275"/>
            <a:ext cx="603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Bibliography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1" name="Google Shape;1281;g33e79e4bbb0_2_1"/>
          <p:cNvSpPr txBox="1"/>
          <p:nvPr/>
        </p:nvSpPr>
        <p:spPr>
          <a:xfrm>
            <a:off x="139025" y="680175"/>
            <a:ext cx="11112000" cy="5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Coolest Gadgets. (2025). Ferrari Statistics By Unit Sales, Recent Car Launches, Revenue, Shipments And Country. Available at: </a:t>
            </a:r>
            <a:r>
              <a:rPr lang="en-US" sz="9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https://www.coolest-gadgets.com/ferrari-statistics/</a:t>
            </a:r>
            <a:r>
              <a:rPr lang="en-US" sz="900"/>
              <a:t> [Accessed 1 March.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Continental. (2025). Continental Market Capitalization. Available at: </a:t>
            </a:r>
            <a:r>
              <a:rPr lang="en-US" sz="9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https://companiesmarketcap.com/continental/marketcap/</a:t>
            </a:r>
            <a:r>
              <a:rPr lang="en-US" sz="900"/>
              <a:t> [Accessed 6 Mar.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Continental. (2025). Preliminary Consolidated Financial Statements 2024. Available at: </a:t>
            </a:r>
            <a:r>
              <a:rPr lang="en-US" sz="9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https://cdn.continental.com/fileadmin/__imported/sites/corporate/_international/english/hubpages/30_20investors/40_20events/results/fyr_2024/2024_fact_sheet_en.pdf?_gl=1*12hvxfp*_ga*MTM1ODg0MTk5Mi4xNzQxMjk2ODE0*_ga_CXY4Q1X5YZ*MTc0MTI5NjgxMy4xLjEuMTc0MTI5Njg4NS4wLjAuMA</a:t>
            </a:r>
            <a:r>
              <a:rPr lang="en-US" sz="900"/>
              <a:t>. [Accessed 6 Mar.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Continental. (2025). “Continental Increases Profit and Drives Forward Realignment in 2025”. Available at: </a:t>
            </a:r>
            <a:r>
              <a:rPr lang="en-US" sz="9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https://www.continental.com/en/press/press-releases/fiscal-year-2024/</a:t>
            </a:r>
            <a:r>
              <a:rPr lang="en-US" sz="900"/>
              <a:t> [Accessed 6 Mar.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Ferrari. (2025). Form 10-K 2024 Annual Report. Available at: </a:t>
            </a:r>
            <a:r>
              <a:rPr lang="en-US" sz="9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https://www.sec.gov/ix?doc=/Archives/edgar/data/0001648416/000164841625000027/race-20241231.htm</a:t>
            </a:r>
            <a:r>
              <a:rPr lang="en-US" sz="900" b="1"/>
              <a:t> </a:t>
            </a:r>
            <a:r>
              <a:rPr lang="en-US" sz="900"/>
              <a:t>[Accessed 21 Feb.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McKinsey. (2022). The Future of Automotive Computing: Cloud and Edge. Available at: </a:t>
            </a:r>
            <a:r>
              <a:rPr lang="en-US" sz="9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https://www.mckinsey.com/industries/semiconductors/our-insights/the-future-of-automotive-computing-cloud-and-edge</a:t>
            </a:r>
            <a:r>
              <a:rPr lang="en-US" sz="900"/>
              <a:t> [Accessed 2 March.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Pirelli. (2024). Form 10-K 2023 Annual Report. Available at: </a:t>
            </a:r>
            <a:r>
              <a:rPr lang="en-US" sz="9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https://corporate.pirelli.com/corporate/en-ww/sustainability/reports</a:t>
            </a:r>
            <a:r>
              <a:rPr lang="en-US" sz="900"/>
              <a:t> [Accessed 21 Feb.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Pirelli. (2023). Form 10-K 2022 Annual Report. Available at: </a:t>
            </a:r>
            <a:r>
              <a:rPr lang="en-US" sz="9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https://corporate.pirelli.com/corporate/en-ww/sustainability/reports</a:t>
            </a:r>
            <a:r>
              <a:rPr lang="en-US" sz="900"/>
              <a:t> [Accessed 21 Feb.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Pirelli. (2024). Form 10-Q 2024 Interim Financial Report. Available at: </a:t>
            </a:r>
            <a:r>
              <a:rPr lang="en-US" sz="900" u="sng">
                <a:solidFill>
                  <a:srgbClr val="1155CC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https://corporate.pirelli.com/corporate/en-ww/investors/financial-publications/financial-reports</a:t>
            </a:r>
            <a:r>
              <a:rPr lang="en-US" sz="900"/>
              <a:t> [Accessed 23 Feb.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Pirelli. (2025). FY2024 Preliminary Results. Available at: </a:t>
            </a:r>
            <a:r>
              <a:rPr lang="en-US" sz="900" u="sng">
                <a:solidFill>
                  <a:srgbClr val="1155CC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https://corp2-assets.pirelli.com/corporate/Pirelli_FY2024_Preliminary_Results_Presentation.pdf</a:t>
            </a:r>
            <a:r>
              <a:rPr lang="en-US" sz="900"/>
              <a:t> [Accessed 1 March.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Yahoo Finance. (2025). Pirelli Market Capitalization. Available at: </a:t>
            </a:r>
            <a:r>
              <a:rPr lang="en-US" sz="900" u="sng">
                <a:solidFill>
                  <a:srgbClr val="1155CC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https://finance.yahoo.com/quote/PIRC.MI/key-statistics/</a:t>
            </a:r>
            <a:r>
              <a:rPr lang="en-US" sz="900"/>
              <a:t> [Accessed 1 March.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Yahoo Finance. (2025). Goodyear Market Capitalization. Available at:</a:t>
            </a:r>
            <a:r>
              <a:rPr lang="en-US" sz="900" u="sng">
                <a:solidFill>
                  <a:srgbClr val="1155CC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https://finance.yahoo.com/quote/GT/</a:t>
            </a:r>
            <a:r>
              <a:rPr lang="en-US" sz="900"/>
              <a:t> [Accessed 1 March. 2025]</a:t>
            </a:r>
            <a:endParaRPr sz="900" b="1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Bridgestone. (2025). Form 10-K 2024 Annual Report. Available at: </a:t>
            </a:r>
            <a:r>
              <a:rPr lang="en-US" sz="900" u="sng">
                <a:solidFill>
                  <a:srgbClr val="1155CC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https://www.bridgestone.com/ir/library/result/pdf/e_r6_4_4_results.pdf</a:t>
            </a:r>
            <a:r>
              <a:rPr lang="en-US" sz="900"/>
              <a:t> [Accessed 1 March.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Bridgestone. (2025). Bridgestone’s Market Capitalization. Available at: </a:t>
            </a:r>
            <a:r>
              <a:rPr lang="en-US" sz="900" u="sng">
                <a:solidFill>
                  <a:srgbClr val="1155CC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https://www.bridgestone.com/ir/stock-quote/</a:t>
            </a:r>
            <a:r>
              <a:rPr lang="en-US" sz="900"/>
              <a:t> [Accessed 1 March.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Michelin. (2025). Michelin Market Capitalization. Available at: </a:t>
            </a:r>
            <a:r>
              <a:rPr lang="en-US" sz="900" u="sng">
                <a:solidFill>
                  <a:srgbClr val="1155CC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https://www.michelin.com/en/investors/stock-exchange/share-data</a:t>
            </a:r>
            <a:r>
              <a:rPr lang="en-US" sz="900"/>
              <a:t> [Accessed 1 March.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Michelin. (2025). 2024 Annual Results Guide. Available at: </a:t>
            </a:r>
            <a:r>
              <a:rPr lang="en-US" sz="900" u="sng">
                <a:solidFill>
                  <a:srgbClr val="1155CC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https://dgaddcosprod.blob.core.windows.net/cxf-corporate/attachments/mtnjrz5tj4fdf1ku50enzo8f-2024-annual-results-guide.pdf</a:t>
            </a:r>
            <a:r>
              <a:rPr lang="en-US" sz="900"/>
              <a:t> [Accessed 1 March.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Goodyear. (2025). Form 10-K 2024 Annual Report. Available at: </a:t>
            </a:r>
            <a:r>
              <a:rPr lang="en-US" sz="900" u="sng">
                <a:solidFill>
                  <a:srgbClr val="1155CC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https://corporate.goodyear.com/us/en/investors/reports-and-filings.html</a:t>
            </a:r>
            <a:r>
              <a:rPr lang="en-US" sz="900"/>
              <a:t> [Accessed 1 March.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 i="1"/>
              <a:t>Search filings</a:t>
            </a:r>
            <a:r>
              <a:rPr lang="en-US" sz="900"/>
              <a:t> (2016). </a:t>
            </a:r>
            <a:r>
              <a:rPr lang="en-US" sz="900" i="1"/>
              <a:t>U.S. Securities and Exchange Commission</a:t>
            </a:r>
            <a:r>
              <a:rPr lang="en-US" sz="900"/>
              <a:t>. Available at:</a:t>
            </a:r>
            <a:r>
              <a:rPr lang="en-US" sz="900">
                <a:solidFill>
                  <a:srgbClr val="6D9EEB"/>
                </a:solidFill>
              </a:rPr>
              <a:t> </a:t>
            </a:r>
            <a:r>
              <a:rPr lang="en-US" sz="900" u="sng">
                <a:solidFill>
                  <a:srgbClr val="1155CC"/>
                </a:solidFill>
              </a:rPr>
              <a:t>https://www.sec.gov/search-filings</a:t>
            </a:r>
            <a:r>
              <a:rPr lang="en-US" sz="900"/>
              <a:t> [Accessed: 08 March 2017]. 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Business research insights.com. (2025). </a:t>
            </a:r>
            <a:r>
              <a:rPr lang="en-US" sz="900" i="1"/>
              <a:t>Motorsports Market Share Report 2033 Overview</a:t>
            </a:r>
            <a:r>
              <a:rPr lang="en-US" sz="900"/>
              <a:t>. [online] Available at: </a:t>
            </a:r>
            <a:r>
              <a:rPr lang="en-US" sz="900" u="sng">
                <a:solidFill>
                  <a:srgbClr val="1155CC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https://www.businessresearchinsights.com/market-reports/motorsports-market-108693#</a:t>
            </a:r>
            <a:r>
              <a:rPr lang="en-US" sz="900">
                <a:solidFill>
                  <a:srgbClr val="1155CC"/>
                </a:solidFill>
              </a:rPr>
              <a:t> </a:t>
            </a:r>
            <a:r>
              <a:rPr lang="en-US" sz="900"/>
              <a:t>[Accessed 9 Mar. 2025].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Fortune Business Insights (2020). </a:t>
            </a:r>
            <a:r>
              <a:rPr lang="en-US" sz="900" i="1"/>
              <a:t>Luxury Car Market Size, Share, Trends | Report, </a:t>
            </a:r>
            <a:r>
              <a:rPr lang="en-US" sz="900"/>
              <a:t>Available at: </a:t>
            </a:r>
            <a:r>
              <a:rPr lang="en-US" sz="900" u="sng">
                <a:solidFill>
                  <a:srgbClr val="1155CC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https://www.fortunebusinessinsights.com/luxury-car-market-104453</a:t>
            </a:r>
            <a:r>
              <a:rPr lang="en-US" sz="900">
                <a:uFill>
                  <a:noFill/>
                </a:uFill>
                <a:hlinkClick r:id="rId21"/>
              </a:rPr>
              <a:t> [Assessed</a:t>
            </a:r>
            <a:r>
              <a:rPr lang="en-US" sz="900"/>
              <a:t> 29 Jan.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f1-analysis. “F1 2024 Mid-Season Graphs and Stats - F1 Analysis.” </a:t>
            </a:r>
            <a:r>
              <a:rPr lang="en-US" sz="900" i="1"/>
              <a:t>F1 Analysis</a:t>
            </a:r>
            <a:r>
              <a:rPr lang="en-US" sz="900"/>
              <a:t>, (2024). </a:t>
            </a:r>
            <a:r>
              <a:rPr lang="en-US" sz="900" u="sng">
                <a:solidFill>
                  <a:srgbClr val="1155CC"/>
                </a:solidFill>
              </a:rPr>
              <a:t>f1-analysis.com/2024/08/11/f1-2024-mid-season-graphs-and-stats/#ferrari.</a:t>
            </a:r>
            <a:r>
              <a:rPr lang="en-US" sz="900"/>
              <a:t> [Accessed 9 Mar. 2025]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Apollo Tyres. (2024). Form 10-K 2024 Annual Report. Available at: </a:t>
            </a:r>
            <a:r>
              <a:rPr lang="en-US" sz="900" u="sng">
                <a:solidFill>
                  <a:srgbClr val="1155CC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https://corporate.apollotyres.com/investors/financial-reporting/#?activeTab=Annual_Report</a:t>
            </a:r>
            <a:r>
              <a:rPr lang="en-US" sz="900"/>
              <a:t> [Assessed 28 Jan. 2025]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Ferrari. (n.d.). Company Overview &amp; News. Available at: </a:t>
            </a:r>
            <a:r>
              <a:rPr lang="en-US" sz="900" u="sng">
                <a:solidFill>
                  <a:srgbClr val="4A86E8"/>
                </a:solidFill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https://www.ferrari.com/en-EN</a:t>
            </a:r>
            <a:r>
              <a:rPr lang="en-US" sz="900"/>
              <a:t>  [Accessed 9 March 2025].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Ferrari Corporate. (n.d.). Key Metrics. Available at:</a:t>
            </a:r>
            <a:r>
              <a:rPr lang="en-US" sz="900">
                <a:solidFill>
                  <a:srgbClr val="4A86E8"/>
                </a:solidFill>
              </a:rPr>
              <a:t> </a:t>
            </a:r>
            <a:r>
              <a:rPr lang="en-US" sz="900" u="sng">
                <a:solidFill>
                  <a:srgbClr val="4A86E8"/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https://corporate.ferrari.com</a:t>
            </a:r>
            <a:r>
              <a:rPr lang="en-US" sz="900">
                <a:solidFill>
                  <a:srgbClr val="4A86E8"/>
                </a:solidFill>
              </a:rPr>
              <a:t> </a:t>
            </a:r>
            <a:r>
              <a:rPr lang="en-US" sz="900"/>
              <a:t> [Accessed 9 March 2025].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MacroTrends. (n.d.). Ferrari Gross Margin 2015-2024. Available at: </a:t>
            </a:r>
            <a:r>
              <a:rPr lang="en-US" sz="900" u="sng">
                <a:solidFill>
                  <a:srgbClr val="4A86E8"/>
                </a:solidFill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https://www.macrotrends.net</a:t>
            </a:r>
            <a:r>
              <a:rPr lang="en-US" sz="900">
                <a:solidFill>
                  <a:srgbClr val="4A86E8"/>
                </a:solidFill>
              </a:rPr>
              <a:t> </a:t>
            </a:r>
            <a:r>
              <a:rPr lang="en-US" sz="900"/>
              <a:t>  [Accessed 9 March 2025].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Ferrari. (2023). Record 2023 Results Strengthen the Foundation for Continuous Growth. Available at: </a:t>
            </a:r>
            <a:r>
              <a:rPr lang="en-US" sz="900" u="sng">
                <a:solidFill>
                  <a:srgbClr val="4F81BD"/>
                </a:solidFill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https://www.ferrari.com/en-EN/news</a:t>
            </a:r>
            <a:r>
              <a:rPr lang="en-US" sz="900">
                <a:solidFill>
                  <a:srgbClr val="4F81BD"/>
                </a:solidFill>
              </a:rPr>
              <a:t> </a:t>
            </a:r>
            <a:r>
              <a:rPr lang="en-US" sz="900"/>
              <a:t> [Accessed 9 March 2025].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BIT:RACE. (n.d.). Ferrari Financial Ratios and Metrics. Available at: </a:t>
            </a:r>
            <a:r>
              <a:rPr lang="en-US" sz="900" u="sng">
                <a:solidFill>
                  <a:srgbClr val="3C78D8"/>
                </a:solidFill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https://www.ferraribit.com</a:t>
            </a:r>
            <a:r>
              <a:rPr lang="en-US" sz="900"/>
              <a:t>  [Accessed 9 March 2025].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Carscoops. (n.d.). Ferrari Reopens Purosangue SUV Orders as Profits Surge by 27% in Q1. Available at:</a:t>
            </a:r>
            <a:r>
              <a:rPr lang="en-US" sz="900">
                <a:uFill>
                  <a:noFill/>
                </a:uFill>
                <a:hlinkClick r:id="rId28"/>
              </a:rPr>
              <a:t> </a:t>
            </a:r>
            <a:r>
              <a:rPr lang="en-US" sz="900" u="sng">
                <a:solidFill>
                  <a:srgbClr val="4A86E8"/>
                </a:solidFill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https://www.carscoops.com</a:t>
            </a:r>
            <a:r>
              <a:rPr lang="en-US" sz="900">
                <a:solidFill>
                  <a:srgbClr val="4A86E8"/>
                </a:solidFill>
              </a:rPr>
              <a:t> </a:t>
            </a:r>
            <a:r>
              <a:rPr lang="en-US" sz="900"/>
              <a:t>[Accessed 9 March 2025].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Ferrari. (2024, February 1). Ferrari FY 2023 Results Press Release. Available at:</a:t>
            </a:r>
            <a:r>
              <a:rPr lang="en-US" sz="900">
                <a:uFill>
                  <a:noFill/>
                </a:uFill>
                <a:hlinkClick r:id="rId29"/>
              </a:rPr>
              <a:t> </a:t>
            </a:r>
            <a:r>
              <a:rPr lang="en-US" sz="900" u="sng">
                <a:solidFill>
                  <a:srgbClr val="4F81BD"/>
                </a:solidFill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https://cdn.ferrari.com/cms/network/media/pdf/2024_02_01%20-%20Ferrari%20FY%202023%20Results%20Press%20Release.pdf</a:t>
            </a:r>
            <a:r>
              <a:rPr lang="en-US" sz="900"/>
              <a:t> [Accessed 9 March 2025].</a:t>
            </a:r>
            <a:endParaRPr sz="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33e79e4bbb0_2_47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87" name="Google Shape;1287;g33e79e4bbb0_2_47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1288" name="Google Shape;1288;g33e79e4bbb0_2_47"/>
          <p:cNvCxnSpPr/>
          <p:nvPr/>
        </p:nvCxnSpPr>
        <p:spPr>
          <a:xfrm rot="10800000" flipH="1">
            <a:off x="264025" y="672700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89" name="Google Shape;1289;g33e79e4bbb0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9875" y="-95775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0" name="Google Shape;1290;g33e79e4bbb0_2_47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1" name="Google Shape;1291;g33e79e4bbb0_2_47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2" name="Google Shape;1292;g33e79e4bbb0_2_47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3" name="Google Shape;1293;g33e79e4bbb0_2_47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4" name="Google Shape;1294;g33e79e4bbb0_2_47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5" name="Google Shape;1295;g33e79e4bbb0_2_47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6" name="Google Shape;1296;g33e79e4bbb0_2_47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5E696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7" name="Google Shape;1297;g33e79e4bbb0_2_47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8" name="Google Shape;1298;g33e79e4bbb0_2_47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9" name="Google Shape;1299;g33e79e4bbb0_2_47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0" name="Google Shape;1300;g33e79e4bbb0_2_47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1" name="Google Shape;1301;g33e79e4bbb0_2_47"/>
          <p:cNvSpPr txBox="1"/>
          <p:nvPr/>
        </p:nvSpPr>
        <p:spPr>
          <a:xfrm>
            <a:off x="8224667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2D3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rgbClr val="1E2D3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2" name="Google Shape;1302;g33e79e4bbb0_2_47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3" name="Google Shape;1303;g33e79e4bbb0_2_47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04" name="Google Shape;1304;g33e79e4bbb0_2_47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5" name="Google Shape;1305;g33e79e4bbb0_2_47"/>
          <p:cNvSpPr txBox="1"/>
          <p:nvPr/>
        </p:nvSpPr>
        <p:spPr>
          <a:xfrm>
            <a:off x="264025" y="110800"/>
            <a:ext cx="8336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6" name="Google Shape;1306;g33e79e4bbb0_2_47"/>
          <p:cNvSpPr txBox="1"/>
          <p:nvPr/>
        </p:nvSpPr>
        <p:spPr>
          <a:xfrm>
            <a:off x="281150" y="499800"/>
            <a:ext cx="418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7" name="Google Shape;1307;g33e79e4bbb0_2_47"/>
          <p:cNvSpPr txBox="1"/>
          <p:nvPr/>
        </p:nvSpPr>
        <p:spPr>
          <a:xfrm>
            <a:off x="264025" y="110800"/>
            <a:ext cx="621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Bibliography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8" name="Google Shape;1308;g33e79e4bbb0_2_47"/>
          <p:cNvSpPr txBox="1"/>
          <p:nvPr/>
        </p:nvSpPr>
        <p:spPr>
          <a:xfrm>
            <a:off x="148275" y="680200"/>
            <a:ext cx="11105400" cy="4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Carscoops. (n.d.). Ferrari Reopens Purosangue SUV Orders as Profits Surge by 27% in Q1. Available at: https://www.carscoops.com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Ferrari. (2024, February 1). Ferrari FY 2023 Results Press Release. Available at: https://cdn.ferrari.com/cms/network/media/pdf/2024_02_01%20-%20Ferrari%20FY%202023%20Results%20Press%20Release.pdf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Ferrari. (n.d.). Ferrari. Available at: https://www.ferrari.com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Ferrari. (2022). Ferrari Set New Sales Record in 2022 by Delivering 13,221 Cars. Available at: https://www.ferrari.com/en-EN/news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CarExpert. (n.d.). Ferrari's Profit per Vehicle Puts Every Other Brand in the Shade. Available at: https://www.carexpert.com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Alpha Spread. (n.d.). Pirelli Free Cash Flow Statement. Available at:</a:t>
            </a:r>
            <a:r>
              <a:rPr lang="en-US" sz="900">
                <a:uFill>
                  <a:noFill/>
                </a:uFill>
                <a:hlinkClick r:id="rId4"/>
              </a:rPr>
              <a:t> </a:t>
            </a:r>
            <a:r>
              <a:rPr lang="en-US" sz="900" u="sng">
                <a:solidFill>
                  <a:schemeClr val="hlink"/>
                </a:solidFill>
                <a:hlinkClick r:id="rId4"/>
              </a:rPr>
              <a:t>https://www.alphaspread.com/security/mil/pirc/financials/cash-flow-statement/free-cash-flow</a:t>
            </a:r>
            <a:r>
              <a:rPr lang="en-US" sz="900"/>
              <a:t>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Ferrari. (n.d.). Pirelli | Ferrari Corse Clienti Partner. Available at: https://www.ferrari.com/en-EN/corse-clienti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Pirelli. (n.d.). Pirelli Adds a Tire for Ferrari 288GTO to Its Classic Collection. Available at: https://www.pirelli.com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Pirelli. (n.d.). A New P Zero for the Ferrari Enzo. Available at: https://www.pirelli.com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Pirelli. (n.d.). Supercars Get Tailor-Made High Performance. Available at: https://www.pirelli.com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Pirelli. (n.d.). Ferrari Tires: The Prestige Selection. Available at: https://www.pirelli.com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Ferrari. (n.d.). Ferrari FXX K. Available at: https://www.ferrari.com/en-EN/corse-clienti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R&amp;D Today. (n.d.). Pirelli’s Approach to Technology Roadmapping. Available at: https://www.rndtoday.com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Ferrari. (2022, June 16). Ferrari Press Release Capital Markets Day 2022-1. Available at: https://www.ferrari.com/en-EN/press-release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MBA Skoo. (n.d.). Ferrari SWOT Analysis – Key Strengths &amp; Weaknesses. Available at: https://www.mbaskoo.com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Pirelli. (2023). 2023 Results and Industrial Plan Update 2024-2025. Available at: https://www.pirelli.com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Ferrari. (n.d.). Scuderia Ferrari Official Partners. Available at: https://www.ferrari.com/en-EN/scuderia-ferrari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Ferrari. (2024). Another Year of Strong Performance: All 2024 Targets Exceeded; Further Growth in 2025. Available at: https://www.ferrari.com/en-EN/news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RACE. (n.d.). Ferrari Market Capitalization. Available at: https://www.race.com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Yahoo Finance. (n.d.). Pirelli (PIRC.MI) – P/S Ratio. Available at: https://finance.yahoo.com/quote/PIRC.MI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Ferrari N.V. (2022). Ferrari 2022 Annual Results: Record Results with Expanding Demand. Available at: https://www.ferrari.com/en-EN/investors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Pirelli &amp; C. S.p.A. (2022). Pirelli 2022 Financial Results. Available at: https://www.pirelli.com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Reuters. (2023, June 5). Ferrari Does Not Need to Buy Other Supercar Makers, CEO Says. Available at: https://www.marketscreener.com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Ferrari. (n.d.). Ferrari and Qualcomm Partnership. Available at: https://www.ferrari.com/en-EN/press-release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Politico. (n.d.). Italy Puts Brakes on Pirelli’s Chinese Shareholder. Available at: https://www.politico.com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900"/>
              <a:buChar char="●"/>
            </a:pPr>
            <a:r>
              <a:rPr lang="en-US" sz="900">
                <a:solidFill>
                  <a:srgbClr val="202122"/>
                </a:solidFill>
              </a:rPr>
              <a:t>U.S. Securities and Exchange Commission. (n.d.). Company Filings and Releases: Ferrari and Pirelli. Available at: https://www.sec.gov [Accessed 9 March 2025].</a:t>
            </a:r>
            <a:endParaRPr sz="900">
              <a:solidFill>
                <a:srgbClr val="202122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●"/>
            </a:pPr>
            <a:r>
              <a:rPr lang="en-US" sz="900">
                <a:solidFill>
                  <a:schemeClr val="accent1"/>
                </a:solidFill>
              </a:rPr>
              <a:t>Apollo Tyres. (2023). Product Portfolio. Available at </a:t>
            </a:r>
            <a:r>
              <a:rPr lang="en-US" sz="9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https://corporate.apollotyres.com/</a:t>
            </a:r>
            <a:r>
              <a:rPr lang="en-US" sz="900">
                <a:solidFill>
                  <a:schemeClr val="accent1"/>
                </a:solidFill>
              </a:rPr>
              <a:t> [Accessed 4. Mar 2025]</a:t>
            </a:r>
            <a:endParaRPr sz="900">
              <a:solidFill>
                <a:schemeClr val="accent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●"/>
            </a:pPr>
            <a:r>
              <a:rPr lang="en-US" sz="900">
                <a:solidFill>
                  <a:schemeClr val="accent1"/>
                </a:solidFill>
              </a:rPr>
              <a:t>Ferrari Annual Report. (2022). Strategic Goals and Financial Performance. Available at </a:t>
            </a:r>
            <a:r>
              <a:rPr lang="en-US" sz="9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https://www.ferrari.com/en-US</a:t>
            </a:r>
            <a:r>
              <a:rPr lang="en-US" sz="900">
                <a:solidFill>
                  <a:schemeClr val="accent1"/>
                </a:solidFill>
              </a:rPr>
              <a:t> [Accessed 4. Mar 2025]</a:t>
            </a:r>
            <a:endParaRPr sz="900">
              <a:solidFill>
                <a:schemeClr val="accent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●"/>
            </a:pPr>
            <a:r>
              <a:rPr lang="en-US" sz="900">
                <a:solidFill>
                  <a:schemeClr val="accent1"/>
                </a:solidFill>
              </a:rPr>
              <a:t>Ferrari Sustainability Report. (2022). Commitment to Carbon Neutrality. Available at </a:t>
            </a:r>
            <a:r>
              <a:rPr lang="en-US" sz="9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https://www.ferrari.com/en-US</a:t>
            </a:r>
            <a:r>
              <a:rPr lang="en-US" sz="900">
                <a:solidFill>
                  <a:schemeClr val="accent1"/>
                </a:solidFill>
              </a:rPr>
              <a:t> [Accessed 4. Mar 2025]</a:t>
            </a:r>
            <a:endParaRPr sz="900">
              <a:solidFill>
                <a:schemeClr val="accent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●"/>
            </a:pPr>
            <a:r>
              <a:rPr lang="en-US" sz="900">
                <a:solidFill>
                  <a:schemeClr val="accent1"/>
                </a:solidFill>
              </a:rPr>
              <a:t>Apollo Tyres Sustainability Report. (2022). Green Manufacturing and Eco-Friendly Initiatives. Available at </a:t>
            </a:r>
            <a:r>
              <a:rPr lang="en-US" sz="9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https://corporate.apollotyres.com/</a:t>
            </a:r>
            <a:r>
              <a:rPr lang="en-US" sz="900">
                <a:solidFill>
                  <a:schemeClr val="accent1"/>
                </a:solidFill>
              </a:rPr>
              <a:t> [Accessed 4. Mar 2025]</a:t>
            </a:r>
            <a:endParaRPr sz="900">
              <a:solidFill>
                <a:schemeClr val="accent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●"/>
            </a:pPr>
            <a:r>
              <a:rPr lang="en-US" sz="900">
                <a:solidFill>
                  <a:schemeClr val="accent1"/>
                </a:solidFill>
              </a:rPr>
              <a:t>Alpha Spread. Apollo Tyres DCF Valuation. (2025). Available at </a:t>
            </a:r>
            <a:r>
              <a:rPr lang="en-US" sz="9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https://www.alphaspread.com/security/nse/apollotyre/dcf-valuation/base-case</a:t>
            </a:r>
            <a:r>
              <a:rPr lang="en-US" sz="900">
                <a:solidFill>
                  <a:schemeClr val="accent1"/>
                </a:solidFill>
              </a:rPr>
              <a:t> [Accessed 5. Mar 2025]</a:t>
            </a:r>
            <a:endParaRPr sz="900">
              <a:solidFill>
                <a:schemeClr val="accent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●"/>
            </a:pPr>
            <a:r>
              <a:rPr lang="en-US" sz="900">
                <a:solidFill>
                  <a:schemeClr val="accent1"/>
                </a:solidFill>
              </a:rPr>
              <a:t>Market Screener. Apollo Tyres Analyst forecast. (2025). Available at </a:t>
            </a:r>
            <a:r>
              <a:rPr lang="en-US" sz="900" u="sng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https://www.marketscreener.com/quote/stock/APOLLO-TYRES-LIMITED-6493106/finances/</a:t>
            </a:r>
            <a:r>
              <a:rPr lang="en-US" sz="900">
                <a:solidFill>
                  <a:schemeClr val="accent1"/>
                </a:solidFill>
              </a:rPr>
              <a:t> [Accessed 5, Mar 2025]</a:t>
            </a:r>
            <a:endParaRPr sz="90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rgbClr val="2021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/>
          <p:nvPr/>
        </p:nvSpPr>
        <p:spPr>
          <a:xfrm>
            <a:off x="0" y="-520325"/>
            <a:ext cx="13689417" cy="8395758"/>
          </a:xfrm>
          <a:custGeom>
            <a:avLst/>
            <a:gdLst/>
            <a:ahLst/>
            <a:cxnLst/>
            <a:rect l="l" t="t" r="r" b="b"/>
            <a:pathLst>
              <a:path w="18881954" h="12577915" extrusionOk="0">
                <a:moveTo>
                  <a:pt x="0" y="0"/>
                </a:moveTo>
                <a:lnTo>
                  <a:pt x="18881955" y="0"/>
                </a:lnTo>
                <a:lnTo>
                  <a:pt x="18881955" y="12577915"/>
                </a:lnTo>
                <a:lnTo>
                  <a:pt x="0" y="12577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8999"/>
            </a:blip>
            <a:stretch>
              <a:fillRect/>
            </a:stretch>
          </a:blipFill>
          <a:ln>
            <a:noFill/>
          </a:ln>
        </p:spPr>
      </p:sp>
      <p:sp>
        <p:nvSpPr>
          <p:cNvPr id="214" name="Google Shape;214;p4"/>
          <p:cNvSpPr/>
          <p:nvPr/>
        </p:nvSpPr>
        <p:spPr>
          <a:xfrm>
            <a:off x="3026900" y="515650"/>
            <a:ext cx="6720300" cy="2352900"/>
          </a:xfrm>
          <a:prstGeom prst="roundRect">
            <a:avLst>
              <a:gd name="adj" fmla="val 16667"/>
            </a:avLst>
          </a:prstGeom>
          <a:solidFill>
            <a:srgbClr val="B497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1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/>
          <p:nvPr/>
        </p:nvSpPr>
        <p:spPr>
          <a:xfrm>
            <a:off x="623225" y="14415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5"/>
          <p:cNvCxnSpPr/>
          <p:nvPr/>
        </p:nvCxnSpPr>
        <p:spPr>
          <a:xfrm>
            <a:off x="310839" y="882164"/>
            <a:ext cx="10759200" cy="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1" name="Google Shape;22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2250" y="91225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5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5"/>
          <p:cNvCxnSpPr/>
          <p:nvPr/>
        </p:nvCxnSpPr>
        <p:spPr>
          <a:xfrm>
            <a:off x="40968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5"/>
          <p:cNvCxnSpPr/>
          <p:nvPr/>
        </p:nvCxnSpPr>
        <p:spPr>
          <a:xfrm rot="10800000" flipH="1">
            <a:off x="19739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5"/>
          <p:cNvCxnSpPr/>
          <p:nvPr/>
        </p:nvCxnSpPr>
        <p:spPr>
          <a:xfrm rot="10800000" flipH="1">
            <a:off x="353819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5"/>
          <p:cNvCxnSpPr/>
          <p:nvPr/>
        </p:nvCxnSpPr>
        <p:spPr>
          <a:xfrm rot="10800000" flipH="1">
            <a:off x="510245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5"/>
          <p:cNvCxnSpPr/>
          <p:nvPr/>
        </p:nvCxnSpPr>
        <p:spPr>
          <a:xfrm rot="10800000" flipH="1">
            <a:off x="666670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5"/>
          <p:cNvCxnSpPr/>
          <p:nvPr/>
        </p:nvCxnSpPr>
        <p:spPr>
          <a:xfrm rot="10800000" flipH="1">
            <a:off x="823096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5"/>
          <p:cNvSpPr txBox="1"/>
          <p:nvPr/>
        </p:nvSpPr>
        <p:spPr>
          <a:xfrm>
            <a:off x="374100" y="598400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 b="0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5"/>
          <p:cNvSpPr txBox="1"/>
          <p:nvPr/>
        </p:nvSpPr>
        <p:spPr>
          <a:xfrm>
            <a:off x="3592042" y="598400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5102450" y="598400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6581058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8145317" y="598400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5"/>
          <p:cNvSpPr txBox="1"/>
          <p:nvPr/>
        </p:nvSpPr>
        <p:spPr>
          <a:xfrm>
            <a:off x="9709550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5"/>
          <p:cNvSpPr txBox="1"/>
          <p:nvPr/>
        </p:nvSpPr>
        <p:spPr>
          <a:xfrm>
            <a:off x="1943058" y="598400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6" name="Google Shape;236;p5"/>
          <p:cNvCxnSpPr/>
          <p:nvPr/>
        </p:nvCxnSpPr>
        <p:spPr>
          <a:xfrm rot="10800000" flipH="1">
            <a:off x="97952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5"/>
          <p:cNvSpPr txBox="1"/>
          <p:nvPr/>
        </p:nvSpPr>
        <p:spPr>
          <a:xfrm>
            <a:off x="236700" y="144150"/>
            <a:ext cx="380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5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5"/>
          <p:cNvSpPr txBox="1"/>
          <p:nvPr/>
        </p:nvSpPr>
        <p:spPr>
          <a:xfrm>
            <a:off x="236700" y="490063"/>
            <a:ext cx="970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Ferrari should not buy Pirelli but acquire value vault company Apollo Tyres to enhance performance, innovation and market reach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104" y="1110413"/>
            <a:ext cx="365760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050" y="667227"/>
            <a:ext cx="365759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"/>
          <p:cNvSpPr/>
          <p:nvPr/>
        </p:nvSpPr>
        <p:spPr>
          <a:xfrm>
            <a:off x="366200" y="2696000"/>
            <a:ext cx="5189400" cy="2957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6067850" y="2696000"/>
            <a:ext cx="5189400" cy="2957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5"/>
          <p:cNvSpPr txBox="1"/>
          <p:nvPr/>
        </p:nvSpPr>
        <p:spPr>
          <a:xfrm>
            <a:off x="1426950" y="2825425"/>
            <a:ext cx="4237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 b="1">
                <a:latin typeface="Lato"/>
                <a:ea typeface="Lato"/>
                <a:cs typeface="Lato"/>
                <a:sym typeface="Lato"/>
              </a:rPr>
              <a:t>Pirelli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 has no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synergistic technological complementarity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 with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Ferrari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, making a full acquisition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operational inefficient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5"/>
          <p:cNvSpPr txBox="1"/>
          <p:nvPr/>
        </p:nvSpPr>
        <p:spPr>
          <a:xfrm>
            <a:off x="1426950" y="3545650"/>
            <a:ext cx="3657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At a market valuation of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$9 bn EV, 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Pirelli is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overvalued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25% by DCF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Even with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business strategy synergies, 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acquiring Pirelli at a premium would still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 destroy shareholder value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5"/>
          <p:cNvSpPr txBox="1"/>
          <p:nvPr/>
        </p:nvSpPr>
        <p:spPr>
          <a:xfrm>
            <a:off x="1426950" y="4625950"/>
            <a:ext cx="3553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Given the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transaction size around $6 bn, 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a cash deal is not financially  feasible as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inordinate debt issuance 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 is needed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63" y="2905575"/>
            <a:ext cx="640079" cy="640079"/>
          </a:xfrm>
          <a:prstGeom prst="rect">
            <a:avLst/>
          </a:prstGeom>
          <a:solidFill>
            <a:srgbClr val="F4CCCC"/>
          </a:solidFill>
          <a:ln>
            <a:noFill/>
          </a:ln>
        </p:spPr>
      </p:pic>
      <p:pic>
        <p:nvPicPr>
          <p:cNvPr id="247" name="Google Shape;24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400" y="4625913"/>
            <a:ext cx="640079" cy="64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8125" y="4625938"/>
            <a:ext cx="640079" cy="64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388" y="3765750"/>
            <a:ext cx="640079" cy="640079"/>
          </a:xfrm>
          <a:prstGeom prst="rect">
            <a:avLst/>
          </a:prstGeom>
          <a:solidFill>
            <a:srgbClr val="F4CCCC"/>
          </a:solidFill>
          <a:ln>
            <a:noFill/>
          </a:ln>
        </p:spPr>
      </p:pic>
      <p:pic>
        <p:nvPicPr>
          <p:cNvPr id="250" name="Google Shape;250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8125" y="2974763"/>
            <a:ext cx="640079" cy="640079"/>
          </a:xfrm>
          <a:prstGeom prst="rect">
            <a:avLst/>
          </a:prstGeom>
          <a:solidFill>
            <a:srgbClr val="D9D2E9"/>
          </a:solidFill>
          <a:ln>
            <a:noFill/>
          </a:ln>
        </p:spPr>
      </p:pic>
      <p:pic>
        <p:nvPicPr>
          <p:cNvPr id="251" name="Google Shape;251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8125" y="3793438"/>
            <a:ext cx="640079" cy="640079"/>
          </a:xfrm>
          <a:prstGeom prst="rect">
            <a:avLst/>
          </a:prstGeom>
          <a:solidFill>
            <a:srgbClr val="D9D2E9"/>
          </a:solidFill>
          <a:ln>
            <a:noFill/>
          </a:ln>
        </p:spPr>
      </p:pic>
      <p:sp>
        <p:nvSpPr>
          <p:cNvPr id="252" name="Google Shape;252;p5"/>
          <p:cNvSpPr txBox="1"/>
          <p:nvPr/>
        </p:nvSpPr>
        <p:spPr>
          <a:xfrm>
            <a:off x="7118925" y="2845700"/>
            <a:ext cx="35031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Through its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Vredestein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 brand, Apollo Tyres specializes in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high-performance tires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, aligning with Ferrari’s luxury and performance focus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5"/>
          <p:cNvSpPr txBox="1"/>
          <p:nvPr/>
        </p:nvSpPr>
        <p:spPr>
          <a:xfrm>
            <a:off x="7090375" y="3661150"/>
            <a:ext cx="3657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Apollo Tyres presents a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financially 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viable acquisition target, with a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lower market capitalization (~ $2.71 bn)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 and strong growth potential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9.7% CAGR)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5"/>
          <p:cNvSpPr txBox="1"/>
          <p:nvPr/>
        </p:nvSpPr>
        <p:spPr>
          <a:xfrm>
            <a:off x="7118925" y="4543850"/>
            <a:ext cx="3657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The acquisition supports Ferrari’s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electrification roadmap, 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market expansion, and supply chain efficiencies.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Given the </a:t>
            </a:r>
            <a:r>
              <a:rPr lang="en-US" sz="1200" b="1">
                <a:latin typeface="Lato"/>
                <a:ea typeface="Lato"/>
                <a:cs typeface="Lato"/>
                <a:sym typeface="Lato"/>
              </a:rPr>
              <a:t>transaction size around $3 bn, 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a cash deal is financially feasible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/>
          <p:nvPr/>
        </p:nvSpPr>
        <p:spPr>
          <a:xfrm>
            <a:off x="0" y="0"/>
            <a:ext cx="14197736" cy="7086703"/>
          </a:xfrm>
          <a:custGeom>
            <a:avLst/>
            <a:gdLst/>
            <a:ahLst/>
            <a:cxnLst/>
            <a:rect l="l" t="t" r="r" b="b"/>
            <a:pathLst>
              <a:path w="19251168" h="10616784" extrusionOk="0">
                <a:moveTo>
                  <a:pt x="0" y="0"/>
                </a:moveTo>
                <a:lnTo>
                  <a:pt x="19251168" y="0"/>
                </a:lnTo>
                <a:lnTo>
                  <a:pt x="19251168" y="10616784"/>
                </a:lnTo>
                <a:lnTo>
                  <a:pt x="0" y="10616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5999"/>
            </a:blip>
            <a:stretch>
              <a:fillRect l="-9354" t="-5768" b="-5767"/>
            </a:stretch>
          </a:blipFill>
          <a:ln>
            <a:noFill/>
          </a:ln>
        </p:spPr>
      </p:sp>
      <p:sp>
        <p:nvSpPr>
          <p:cNvPr id="260" name="Google Shape;260;p6"/>
          <p:cNvSpPr/>
          <p:nvPr/>
        </p:nvSpPr>
        <p:spPr>
          <a:xfrm>
            <a:off x="3056900" y="1022475"/>
            <a:ext cx="6720300" cy="2352900"/>
          </a:xfrm>
          <a:prstGeom prst="roundRect">
            <a:avLst>
              <a:gd name="adj" fmla="val 16667"/>
            </a:avLst>
          </a:prstGeom>
          <a:solidFill>
            <a:srgbClr val="B497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 Analysis</a:t>
            </a:r>
            <a:endParaRPr sz="1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2006246ad_1_182"/>
          <p:cNvSpPr txBox="1"/>
          <p:nvPr/>
        </p:nvSpPr>
        <p:spPr>
          <a:xfrm>
            <a:off x="623225" y="14415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266" name="Google Shape;266;g332006246ad_1_182"/>
          <p:cNvCxnSpPr/>
          <p:nvPr/>
        </p:nvCxnSpPr>
        <p:spPr>
          <a:xfrm>
            <a:off x="295739" y="882164"/>
            <a:ext cx="10759200" cy="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7" name="Google Shape;267;g332006246ad_1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750" y="975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g332006246ad_1_182"/>
          <p:cNvCxnSpPr/>
          <p:nvPr/>
        </p:nvCxnSpPr>
        <p:spPr>
          <a:xfrm>
            <a:off x="40968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g332006246ad_1_182"/>
          <p:cNvCxnSpPr/>
          <p:nvPr/>
        </p:nvCxnSpPr>
        <p:spPr>
          <a:xfrm rot="10800000" flipH="1">
            <a:off x="19739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g332006246ad_1_182"/>
          <p:cNvCxnSpPr/>
          <p:nvPr/>
        </p:nvCxnSpPr>
        <p:spPr>
          <a:xfrm rot="10800000" flipH="1">
            <a:off x="353819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g332006246ad_1_182"/>
          <p:cNvCxnSpPr/>
          <p:nvPr/>
        </p:nvCxnSpPr>
        <p:spPr>
          <a:xfrm rot="10800000" flipH="1">
            <a:off x="510245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g332006246ad_1_182"/>
          <p:cNvCxnSpPr/>
          <p:nvPr/>
        </p:nvCxnSpPr>
        <p:spPr>
          <a:xfrm rot="10800000" flipH="1">
            <a:off x="666670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g332006246ad_1_182"/>
          <p:cNvCxnSpPr/>
          <p:nvPr/>
        </p:nvCxnSpPr>
        <p:spPr>
          <a:xfrm rot="10800000" flipH="1">
            <a:off x="823096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g332006246ad_1_182"/>
          <p:cNvSpPr txBox="1"/>
          <p:nvPr/>
        </p:nvSpPr>
        <p:spPr>
          <a:xfrm>
            <a:off x="355850" y="5984000"/>
            <a:ext cx="137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g332006246ad_1_182"/>
          <p:cNvSpPr txBox="1"/>
          <p:nvPr/>
        </p:nvSpPr>
        <p:spPr>
          <a:xfrm>
            <a:off x="3592042" y="598400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g332006246ad_1_182"/>
          <p:cNvSpPr txBox="1"/>
          <p:nvPr/>
        </p:nvSpPr>
        <p:spPr>
          <a:xfrm>
            <a:off x="5102450" y="598400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g332006246ad_1_182"/>
          <p:cNvSpPr txBox="1"/>
          <p:nvPr/>
        </p:nvSpPr>
        <p:spPr>
          <a:xfrm>
            <a:off x="6581058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g332006246ad_1_182"/>
          <p:cNvSpPr txBox="1"/>
          <p:nvPr/>
        </p:nvSpPr>
        <p:spPr>
          <a:xfrm>
            <a:off x="8145317" y="598400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g332006246ad_1_182"/>
          <p:cNvSpPr txBox="1"/>
          <p:nvPr/>
        </p:nvSpPr>
        <p:spPr>
          <a:xfrm>
            <a:off x="9709550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g332006246ad_1_182"/>
          <p:cNvSpPr txBox="1"/>
          <p:nvPr/>
        </p:nvSpPr>
        <p:spPr>
          <a:xfrm>
            <a:off x="1943058" y="598400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 b="1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1" name="Google Shape;281;g332006246ad_1_182"/>
          <p:cNvCxnSpPr/>
          <p:nvPr/>
        </p:nvCxnSpPr>
        <p:spPr>
          <a:xfrm rot="10800000" flipH="1">
            <a:off x="97952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g332006246ad_1_182"/>
          <p:cNvSpPr txBox="1"/>
          <p:nvPr/>
        </p:nvSpPr>
        <p:spPr>
          <a:xfrm>
            <a:off x="197700" y="153363"/>
            <a:ext cx="9003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Introduction to Luxury Automotive Engineering Market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g332006246ad_1_182"/>
          <p:cNvSpPr txBox="1"/>
          <p:nvPr/>
        </p:nvSpPr>
        <p:spPr>
          <a:xfrm>
            <a:off x="197700" y="537450"/>
            <a:ext cx="1026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global luxury car market size was valued at USD 1.17 trillion in 2023 and is projected to grow to USD 2.79 trillion by 2032, with CAGR of 10.1%.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g332006246ad_1_182"/>
          <p:cNvSpPr txBox="1"/>
          <p:nvPr/>
        </p:nvSpPr>
        <p:spPr>
          <a:xfrm>
            <a:off x="355850" y="836588"/>
            <a:ext cx="4918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There are three main factors for market growth: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g332006246ad_1_182"/>
          <p:cNvSpPr/>
          <p:nvPr/>
        </p:nvSpPr>
        <p:spPr>
          <a:xfrm>
            <a:off x="378800" y="1273500"/>
            <a:ext cx="1438200" cy="1804200"/>
          </a:xfrm>
          <a:prstGeom prst="rect">
            <a:avLst/>
          </a:prstGeom>
          <a:noFill/>
          <a:ln w="1905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ato"/>
                <a:ea typeface="Lato"/>
                <a:cs typeface="Lato"/>
                <a:sym typeface="Lato"/>
              </a:rPr>
              <a:t>Engineering Excellence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Powerful engine including V12s or hybrid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powertrains.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Better handling, speed, and driving comfort compared to mainstream cars.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86" name="Google Shape;286;g332006246ad_1_182"/>
          <p:cNvSpPr/>
          <p:nvPr/>
        </p:nvSpPr>
        <p:spPr>
          <a:xfrm>
            <a:off x="2204875" y="1273500"/>
            <a:ext cx="1438200" cy="1804200"/>
          </a:xfrm>
          <a:prstGeom prst="rect">
            <a:avLst/>
          </a:prstGeom>
          <a:noFill/>
          <a:ln w="1905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ato"/>
                <a:ea typeface="Lato"/>
                <a:cs typeface="Lato"/>
                <a:sym typeface="Lato"/>
              </a:rPr>
              <a:t>Custom Design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Alcantara, a suede-like microfiber, is a popular choice for headliners, steering wheels, and seat inserts.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Many brands offer bespoke grilles, wheels, and custom design elements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g332006246ad_1_182"/>
          <p:cNvSpPr/>
          <p:nvPr/>
        </p:nvSpPr>
        <p:spPr>
          <a:xfrm>
            <a:off x="4030950" y="1273500"/>
            <a:ext cx="1438200" cy="1804200"/>
          </a:xfrm>
          <a:prstGeom prst="rect">
            <a:avLst/>
          </a:prstGeom>
          <a:noFill/>
          <a:ln w="1905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ato"/>
                <a:ea typeface="Lato"/>
                <a:cs typeface="Lato"/>
                <a:sym typeface="Lato"/>
              </a:rPr>
              <a:t>Advanced Technology and Innovation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Advanced suspension system, cutting edge technology, and and AI-assisted driving. Many luxury brands lead in innovation.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288" name="Google Shape;288;g332006246ad_1_182"/>
          <p:cNvPicPr preferRelativeResize="0"/>
          <p:nvPr/>
        </p:nvPicPr>
        <p:blipFill rotWithShape="1">
          <a:blip r:embed="rId4">
            <a:alphaModFix/>
          </a:blip>
          <a:srcRect t="2970" b="-2969"/>
          <a:stretch/>
        </p:blipFill>
        <p:spPr>
          <a:xfrm>
            <a:off x="6969579" y="3539987"/>
            <a:ext cx="4287671" cy="2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32006246ad_1_182"/>
          <p:cNvSpPr txBox="1"/>
          <p:nvPr/>
        </p:nvSpPr>
        <p:spPr>
          <a:xfrm>
            <a:off x="6402648" y="3168300"/>
            <a:ext cx="499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luxury market will grow to serve the wealthy: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g332006246ad_1_182"/>
          <p:cNvSpPr txBox="1"/>
          <p:nvPr/>
        </p:nvSpPr>
        <p:spPr>
          <a:xfrm>
            <a:off x="295750" y="3079625"/>
            <a:ext cx="602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Players in the industry: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g332006246ad_1_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449" y="3516225"/>
            <a:ext cx="569400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32006246ad_1_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450" y="4105088"/>
            <a:ext cx="569400" cy="56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32006246ad_1_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549" y="4684163"/>
            <a:ext cx="507190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32006246ad_1_182"/>
          <p:cNvSpPr txBox="1"/>
          <p:nvPr/>
        </p:nvSpPr>
        <p:spPr>
          <a:xfrm>
            <a:off x="1120850" y="3539988"/>
            <a:ext cx="5358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Mercedes-Benz's latest financial reports the company's current revenue (TTM ) is </a:t>
            </a:r>
            <a:r>
              <a:rPr lang="en-US" sz="12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$161,200 million USD.</a:t>
            </a:r>
            <a:endParaRPr sz="12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40C28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BMW’s annual revenue for 2023 was </a:t>
            </a:r>
            <a:r>
              <a:rPr lang="en-US" sz="12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$168,296 million USD</a:t>
            </a: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a 12.01% increase from 2022.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F1F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Lamborghini generated revenues of $</a:t>
            </a:r>
            <a:r>
              <a:rPr lang="en-US" sz="12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2,547 million USD in 2024,</a:t>
            </a: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 increase of 20.1% versus last year.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F1F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Ferrari annual revenue for 2023 was </a:t>
            </a:r>
            <a:r>
              <a:rPr lang="en-US" sz="1200">
                <a:solidFill>
                  <a:srgbClr val="040C2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$6,461 million USD</a:t>
            </a: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a 20.36% increase from 2022.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g332006246ad_1_1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700" y="5253575"/>
            <a:ext cx="430925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32006246ad_1_1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8950" y="1608713"/>
            <a:ext cx="663850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g332006246ad_1_182"/>
          <p:cNvCxnSpPr>
            <a:stCxn id="296" idx="2"/>
          </p:cNvCxnSpPr>
          <p:nvPr/>
        </p:nvCxnSpPr>
        <p:spPr>
          <a:xfrm>
            <a:off x="5990875" y="2384687"/>
            <a:ext cx="2400" cy="899400"/>
          </a:xfrm>
          <a:prstGeom prst="straightConnector1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g332006246ad_1_182"/>
          <p:cNvCxnSpPr>
            <a:stCxn id="296" idx="0"/>
          </p:cNvCxnSpPr>
          <p:nvPr/>
        </p:nvCxnSpPr>
        <p:spPr>
          <a:xfrm rot="10800000">
            <a:off x="5978275" y="1092413"/>
            <a:ext cx="12600" cy="516300"/>
          </a:xfrm>
          <a:prstGeom prst="straightConnector1">
            <a:avLst/>
          </a:prstGeom>
          <a:noFill/>
          <a:ln w="9525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9" name="Google Shape;299;g332006246ad_1_182"/>
          <p:cNvPicPr preferRelativeResize="0"/>
          <p:nvPr/>
        </p:nvPicPr>
        <p:blipFill rotWithShape="1">
          <a:blip r:embed="rId10">
            <a:alphaModFix/>
          </a:blip>
          <a:srcRect b="16043"/>
          <a:stretch/>
        </p:blipFill>
        <p:spPr>
          <a:xfrm>
            <a:off x="6173950" y="930775"/>
            <a:ext cx="4997700" cy="22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32006246ad_1_182"/>
          <p:cNvSpPr txBox="1"/>
          <p:nvPr/>
        </p:nvSpPr>
        <p:spPr>
          <a:xfrm>
            <a:off x="295750" y="5550838"/>
            <a:ext cx="7658400" cy="1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(Business Research Insight,2024), (Fortune Business Insight, 2025), (McKinsey, 2022), (market cap for Mercedes), (Buyer Guide, 2022)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2006246ad_1_91"/>
          <p:cNvSpPr txBox="1"/>
          <p:nvPr/>
        </p:nvSpPr>
        <p:spPr>
          <a:xfrm>
            <a:off x="623225" y="14415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06" name="Google Shape;306;g332006246ad_1_91"/>
          <p:cNvSpPr txBox="1"/>
          <p:nvPr/>
        </p:nvSpPr>
        <p:spPr>
          <a:xfrm>
            <a:off x="623225" y="14415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307" name="Google Shape;307;g332006246ad_1_91"/>
          <p:cNvCxnSpPr/>
          <p:nvPr/>
        </p:nvCxnSpPr>
        <p:spPr>
          <a:xfrm rot="10800000" flipH="1">
            <a:off x="271850" y="907625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8" name="Google Shape;308;g332006246ad_1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1725" y="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g332006246ad_1_91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" name="Google Shape;310;g332006246ad_1_91"/>
          <p:cNvCxnSpPr/>
          <p:nvPr/>
        </p:nvCxnSpPr>
        <p:spPr>
          <a:xfrm>
            <a:off x="40968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" name="Google Shape;311;g332006246ad_1_91"/>
          <p:cNvCxnSpPr/>
          <p:nvPr/>
        </p:nvCxnSpPr>
        <p:spPr>
          <a:xfrm rot="10800000" flipH="1">
            <a:off x="19739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2" name="Google Shape;312;g332006246ad_1_91"/>
          <p:cNvCxnSpPr/>
          <p:nvPr/>
        </p:nvCxnSpPr>
        <p:spPr>
          <a:xfrm rot="10800000" flipH="1">
            <a:off x="353819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g332006246ad_1_91"/>
          <p:cNvCxnSpPr/>
          <p:nvPr/>
        </p:nvCxnSpPr>
        <p:spPr>
          <a:xfrm rot="10800000" flipH="1">
            <a:off x="510245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" name="Google Shape;314;g332006246ad_1_91"/>
          <p:cNvCxnSpPr/>
          <p:nvPr/>
        </p:nvCxnSpPr>
        <p:spPr>
          <a:xfrm rot="10800000" flipH="1">
            <a:off x="6666709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" name="Google Shape;315;g332006246ad_1_91"/>
          <p:cNvCxnSpPr/>
          <p:nvPr/>
        </p:nvCxnSpPr>
        <p:spPr>
          <a:xfrm rot="10800000" flipH="1">
            <a:off x="823096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" name="Google Shape;316;g332006246ad_1_91"/>
          <p:cNvSpPr txBox="1"/>
          <p:nvPr/>
        </p:nvSpPr>
        <p:spPr>
          <a:xfrm>
            <a:off x="355850" y="598400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g332006246ad_1_91"/>
          <p:cNvSpPr txBox="1"/>
          <p:nvPr/>
        </p:nvSpPr>
        <p:spPr>
          <a:xfrm>
            <a:off x="3592042" y="598400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g332006246ad_1_91"/>
          <p:cNvSpPr txBox="1"/>
          <p:nvPr/>
        </p:nvSpPr>
        <p:spPr>
          <a:xfrm>
            <a:off x="5102450" y="598400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g332006246ad_1_91"/>
          <p:cNvSpPr txBox="1"/>
          <p:nvPr/>
        </p:nvSpPr>
        <p:spPr>
          <a:xfrm>
            <a:off x="6581058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g332006246ad_1_91"/>
          <p:cNvSpPr txBox="1"/>
          <p:nvPr/>
        </p:nvSpPr>
        <p:spPr>
          <a:xfrm>
            <a:off x="8145317" y="598400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g332006246ad_1_91"/>
          <p:cNvSpPr txBox="1"/>
          <p:nvPr/>
        </p:nvSpPr>
        <p:spPr>
          <a:xfrm>
            <a:off x="9709550" y="598400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g332006246ad_1_91"/>
          <p:cNvSpPr txBox="1"/>
          <p:nvPr/>
        </p:nvSpPr>
        <p:spPr>
          <a:xfrm>
            <a:off x="1943058" y="598400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1A2D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rgbClr val="EF1A2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3" name="Google Shape;323;g332006246ad_1_91"/>
          <p:cNvCxnSpPr/>
          <p:nvPr/>
        </p:nvCxnSpPr>
        <p:spPr>
          <a:xfrm rot="10800000" flipH="1">
            <a:off x="9795244" y="598398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4" name="Google Shape;324;g332006246ad_1_91"/>
          <p:cNvSpPr txBox="1"/>
          <p:nvPr/>
        </p:nvSpPr>
        <p:spPr>
          <a:xfrm>
            <a:off x="195650" y="185800"/>
            <a:ext cx="8878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Introduction to Motorsport Market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g332006246ad_1_91"/>
          <p:cNvSpPr txBox="1"/>
          <p:nvPr/>
        </p:nvSpPr>
        <p:spPr>
          <a:xfrm>
            <a:off x="195650" y="560650"/>
            <a:ext cx="105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motorsport market was valued at USD $5,110 million in 2022, and it is projected to reach a valuation of $7,470 million USD by 2028, with CAGR of 7.9%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g332006246ad_1_91"/>
          <p:cNvSpPr/>
          <p:nvPr/>
        </p:nvSpPr>
        <p:spPr>
          <a:xfrm>
            <a:off x="4297975" y="3895263"/>
            <a:ext cx="2286000" cy="1900500"/>
          </a:xfrm>
          <a:prstGeom prst="roundRect">
            <a:avLst>
              <a:gd name="adj" fmla="val 16667"/>
            </a:avLst>
          </a:prstGeom>
          <a:solidFill>
            <a:srgbClr val="B6124A"/>
          </a:solidFill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Racing Type: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Formula Racing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Tour Car Racing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Sports Car Racing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Off_Road Racing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Motorcycle Racing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Electric Motorsports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g332006246ad_1_91"/>
          <p:cNvSpPr/>
          <p:nvPr/>
        </p:nvSpPr>
        <p:spPr>
          <a:xfrm>
            <a:off x="6964650" y="3639049"/>
            <a:ext cx="4552500" cy="2242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Formula 1 Group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NASCAR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Forna Sports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FIA World Rally Championship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Extreme EMotoGP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Formula E Holdings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 Bull Racing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Mercedes- AMG Petronas Formula One Team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Scuderia Ferrari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g332006246ad_1_91"/>
          <p:cNvSpPr/>
          <p:nvPr/>
        </p:nvSpPr>
        <p:spPr>
          <a:xfrm>
            <a:off x="7040850" y="1489237"/>
            <a:ext cx="4443300" cy="17958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Rise of Electric Vehicle Racing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Digital Transformation and Esports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Innovation in vehicle technology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Expansion of Global Motorsports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Increasing Diversity and Inclusivity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Technological Advancement in Broadcasting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Focus on sustainability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g332006246ad_1_91"/>
          <p:cNvSpPr txBox="1"/>
          <p:nvPr/>
        </p:nvSpPr>
        <p:spPr>
          <a:xfrm>
            <a:off x="271850" y="3630175"/>
            <a:ext cx="337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Key Sponsors in the industry: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g332006246ad_1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0" y="4012450"/>
            <a:ext cx="430925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32006246ad_1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922" y="4012447"/>
            <a:ext cx="569400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332006246ad_1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3738" y="4047975"/>
            <a:ext cx="569401" cy="56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332006246ad_1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2150" y="4626475"/>
            <a:ext cx="944235" cy="6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32006246ad_1_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313" y="4651813"/>
            <a:ext cx="569400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32006246ad_1_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4925" y="4745587"/>
            <a:ext cx="1086792" cy="56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332006246ad_1_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43825" y="4022625"/>
            <a:ext cx="658856" cy="6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332006246ad_1_91"/>
          <p:cNvPicPr preferRelativeResize="0"/>
          <p:nvPr/>
        </p:nvPicPr>
        <p:blipFill rotWithShape="1">
          <a:blip r:embed="rId11">
            <a:alphaModFix/>
          </a:blip>
          <a:srcRect l="23825" t="34375" r="23017" b="31976"/>
          <a:stretch/>
        </p:blipFill>
        <p:spPr>
          <a:xfrm>
            <a:off x="411325" y="5291210"/>
            <a:ext cx="1610150" cy="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32006246ad_1_9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47800" y="5205401"/>
            <a:ext cx="1888743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32006246ad_1_91"/>
          <p:cNvSpPr txBox="1"/>
          <p:nvPr/>
        </p:nvSpPr>
        <p:spPr>
          <a:xfrm>
            <a:off x="176800" y="1015150"/>
            <a:ext cx="444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Motorsport Market Information: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g332006246ad_1_91"/>
          <p:cNvSpPr txBox="1"/>
          <p:nvPr/>
        </p:nvSpPr>
        <p:spPr>
          <a:xfrm>
            <a:off x="7204963" y="3233763"/>
            <a:ext cx="342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Key Players: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g332006246ad_1_91"/>
          <p:cNvSpPr txBox="1"/>
          <p:nvPr/>
        </p:nvSpPr>
        <p:spPr>
          <a:xfrm>
            <a:off x="383050" y="5671750"/>
            <a:ext cx="6808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</a:rPr>
              <a:t>Source: (Motorsports Market, 2025), (Virtue Market Research), (</a:t>
            </a:r>
            <a:r>
              <a:rPr lang="en-US" sz="900"/>
              <a:t>Business research insights.com, 2025),  (Yahoo Finance, 2025)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id="342" name="Google Shape;342;g332006246ad_1_91"/>
          <p:cNvSpPr txBox="1"/>
          <p:nvPr/>
        </p:nvSpPr>
        <p:spPr>
          <a:xfrm>
            <a:off x="7065163" y="1023350"/>
            <a:ext cx="342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Trends in Market: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3" name="Google Shape;343;g332006246ad_1_9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5650" y="1438138"/>
            <a:ext cx="3295988" cy="22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332006246ad_1_9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02750" y="1277625"/>
            <a:ext cx="3562424" cy="246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1e3ba2160_0_6"/>
          <p:cNvSpPr txBox="1"/>
          <p:nvPr/>
        </p:nvSpPr>
        <p:spPr>
          <a:xfrm>
            <a:off x="147875" y="5523225"/>
            <a:ext cx="113160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Source: (MacroTrends, 2024), (Ferrari Corporate, 2024), (Carscoops, 2024),(Ferrari, 2024),(CarExpert, 2024), (BIT:RACE Financials, 2024),(Business Research Insight, 2024),(Ferrari Press Release, 2024)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g331e3ba2160_0_6"/>
          <p:cNvSpPr txBox="1"/>
          <p:nvPr/>
        </p:nvSpPr>
        <p:spPr>
          <a:xfrm>
            <a:off x="702600" y="0"/>
            <a:ext cx="733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51" name="Google Shape;351;g331e3ba2160_0_6"/>
          <p:cNvSpPr txBox="1"/>
          <p:nvPr/>
        </p:nvSpPr>
        <p:spPr>
          <a:xfrm>
            <a:off x="702600" y="0"/>
            <a:ext cx="614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352" name="Google Shape;352;g331e3ba2160_0_6"/>
          <p:cNvCxnSpPr/>
          <p:nvPr/>
        </p:nvCxnSpPr>
        <p:spPr>
          <a:xfrm rot="10800000" flipH="1">
            <a:off x="240000" y="765625"/>
            <a:ext cx="10884600" cy="75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3" name="Google Shape;353;g331e3ba216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600" y="-2850"/>
            <a:ext cx="1370975" cy="77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g331e3ba2160_0_6"/>
          <p:cNvCxnSpPr/>
          <p:nvPr/>
        </p:nvCxnSpPr>
        <p:spPr>
          <a:xfrm rot="10800000" flipH="1">
            <a:off x="-6539511" y="18909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5" name="Google Shape;355;g331e3ba2160_0_6"/>
          <p:cNvCxnSpPr/>
          <p:nvPr/>
        </p:nvCxnSpPr>
        <p:spPr>
          <a:xfrm>
            <a:off x="48906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g331e3ba2160_0_6"/>
          <p:cNvCxnSpPr/>
          <p:nvPr/>
        </p:nvCxnSpPr>
        <p:spPr>
          <a:xfrm rot="10800000" flipH="1">
            <a:off x="20533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g331e3ba2160_0_6"/>
          <p:cNvCxnSpPr/>
          <p:nvPr/>
        </p:nvCxnSpPr>
        <p:spPr>
          <a:xfrm rot="10800000" flipH="1">
            <a:off x="361757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" name="Google Shape;358;g331e3ba2160_0_6"/>
          <p:cNvCxnSpPr/>
          <p:nvPr/>
        </p:nvCxnSpPr>
        <p:spPr>
          <a:xfrm rot="10800000" flipH="1">
            <a:off x="518182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g331e3ba2160_0_6"/>
          <p:cNvCxnSpPr/>
          <p:nvPr/>
        </p:nvCxnSpPr>
        <p:spPr>
          <a:xfrm rot="10800000" flipH="1">
            <a:off x="6746084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g331e3ba2160_0_6"/>
          <p:cNvCxnSpPr/>
          <p:nvPr/>
        </p:nvCxnSpPr>
        <p:spPr>
          <a:xfrm rot="10800000" flipH="1">
            <a:off x="831033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1" name="Google Shape;361;g331e3ba2160_0_6"/>
          <p:cNvSpPr txBox="1"/>
          <p:nvPr/>
        </p:nvSpPr>
        <p:spPr>
          <a:xfrm>
            <a:off x="435225" y="5839850"/>
            <a:ext cx="1376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g331e3ba2160_0_6"/>
          <p:cNvSpPr txBox="1"/>
          <p:nvPr/>
        </p:nvSpPr>
        <p:spPr>
          <a:xfrm>
            <a:off x="3671417" y="5839850"/>
            <a:ext cx="12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Strategic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g331e3ba2160_0_6"/>
          <p:cNvSpPr txBox="1"/>
          <p:nvPr/>
        </p:nvSpPr>
        <p:spPr>
          <a:xfrm>
            <a:off x="5181825" y="5839850"/>
            <a:ext cx="137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Financial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g331e3ba2160_0_6"/>
          <p:cNvSpPr txBox="1"/>
          <p:nvPr/>
        </p:nvSpPr>
        <p:spPr>
          <a:xfrm>
            <a:off x="6660433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Feasibility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g331e3ba2160_0_6"/>
          <p:cNvSpPr txBox="1"/>
          <p:nvPr/>
        </p:nvSpPr>
        <p:spPr>
          <a:xfrm>
            <a:off x="8224692" y="5839850"/>
            <a:ext cx="154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Alternative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g331e3ba2160_0_6"/>
          <p:cNvSpPr txBox="1"/>
          <p:nvPr/>
        </p:nvSpPr>
        <p:spPr>
          <a:xfrm>
            <a:off x="9788925" y="5839850"/>
            <a:ext cx="154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g331e3ba2160_0_6"/>
          <p:cNvSpPr txBox="1"/>
          <p:nvPr/>
        </p:nvSpPr>
        <p:spPr>
          <a:xfrm>
            <a:off x="2022433" y="5839850"/>
            <a:ext cx="143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Market Analysis</a:t>
            </a:r>
            <a:endParaRPr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8" name="Google Shape;368;g331e3ba2160_0_6"/>
          <p:cNvCxnSpPr/>
          <p:nvPr/>
        </p:nvCxnSpPr>
        <p:spPr>
          <a:xfrm rot="10800000" flipH="1">
            <a:off x="9874619" y="5839839"/>
            <a:ext cx="13764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9" name="Google Shape;369;g331e3ba2160_0_6"/>
          <p:cNvSpPr txBox="1"/>
          <p:nvPr/>
        </p:nvSpPr>
        <p:spPr>
          <a:xfrm>
            <a:off x="216125" y="86800"/>
            <a:ext cx="105897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2500" b="1">
                <a:latin typeface="Lato"/>
                <a:ea typeface="Lato"/>
                <a:cs typeface="Lato"/>
                <a:sym typeface="Lato"/>
              </a:rPr>
              <a:t>Ferrari N.V. 2025: Engineering Excellence, Electrifying Future</a:t>
            </a:r>
            <a:endParaRPr sz="25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g331e3ba2160_0_6"/>
          <p:cNvSpPr txBox="1"/>
          <p:nvPr/>
        </p:nvSpPr>
        <p:spPr>
          <a:xfrm>
            <a:off x="240000" y="446250"/>
            <a:ext cx="1014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Core Business , Financial Highlights , Strategic Focus , Market Position</a:t>
            </a:r>
            <a:endParaRPr sz="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g331e3ba2160_0_6"/>
          <p:cNvSpPr/>
          <p:nvPr/>
        </p:nvSpPr>
        <p:spPr>
          <a:xfrm>
            <a:off x="8310275" y="3593650"/>
            <a:ext cx="3240300" cy="1883700"/>
          </a:xfrm>
          <a:prstGeom prst="roundRect">
            <a:avLst>
              <a:gd name="adj" fmla="val 16667"/>
            </a:avLst>
          </a:prstGeom>
          <a:solidFill>
            <a:srgbClr val="B6124A"/>
          </a:solidFill>
          <a:ln w="9525" cap="flat" cmpd="sng">
            <a:solidFill>
              <a:srgbClr val="EF1A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g331e3ba2160_0_6"/>
          <p:cNvSpPr txBox="1"/>
          <p:nvPr/>
        </p:nvSpPr>
        <p:spPr>
          <a:xfrm>
            <a:off x="435225" y="941425"/>
            <a:ext cx="444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Ferrari Financials Overview: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g331e3ba2160_0_6"/>
          <p:cNvSpPr txBox="1"/>
          <p:nvPr/>
        </p:nvSpPr>
        <p:spPr>
          <a:xfrm>
            <a:off x="4699463" y="3285638"/>
            <a:ext cx="342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Ferrari Market Overview: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g331e3ba2160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149" y="1037850"/>
            <a:ext cx="730051" cy="775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g331e3ba2160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8550" y="972100"/>
            <a:ext cx="3240300" cy="21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31e3ba2160_0_6"/>
          <p:cNvSpPr txBox="1"/>
          <p:nvPr/>
        </p:nvSpPr>
        <p:spPr>
          <a:xfrm>
            <a:off x="8400138" y="3255638"/>
            <a:ext cx="342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ato"/>
                <a:ea typeface="Lato"/>
                <a:cs typeface="Lato"/>
                <a:sym typeface="Lato"/>
              </a:rPr>
              <a:t>Ferrari Strategic Plan :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7" name="Google Shape;377;g331e3ba2160_0_6"/>
          <p:cNvCxnSpPr/>
          <p:nvPr/>
        </p:nvCxnSpPr>
        <p:spPr>
          <a:xfrm>
            <a:off x="4839175" y="1966225"/>
            <a:ext cx="14100" cy="1186800"/>
          </a:xfrm>
          <a:prstGeom prst="straightConnector1">
            <a:avLst/>
          </a:prstGeom>
          <a:noFill/>
          <a:ln w="19050" cap="flat" cmpd="sng">
            <a:solidFill>
              <a:srgbClr val="EF1A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g331e3ba2160_0_6"/>
          <p:cNvSpPr/>
          <p:nvPr/>
        </p:nvSpPr>
        <p:spPr>
          <a:xfrm>
            <a:off x="489075" y="1275050"/>
            <a:ext cx="3869400" cy="188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g331e3ba2160_0_6"/>
          <p:cNvSpPr txBox="1"/>
          <p:nvPr/>
        </p:nvSpPr>
        <p:spPr>
          <a:xfrm>
            <a:off x="612500" y="1215650"/>
            <a:ext cx="3702900" cy="20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en-US" sz="1000">
                <a:solidFill>
                  <a:schemeClr val="accent1"/>
                </a:solidFill>
              </a:rPr>
              <a:t>Revenue Growth (2020-2027): $3,000 million - $6,270 million USD</a:t>
            </a:r>
            <a:endParaRPr sz="1000">
              <a:solidFill>
                <a:schemeClr val="accent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en-US" sz="1000">
                <a:solidFill>
                  <a:schemeClr val="accent1"/>
                </a:solidFill>
              </a:rPr>
              <a:t>Gross Profit Margins: 50% </a:t>
            </a:r>
            <a:endParaRPr sz="1000">
              <a:solidFill>
                <a:schemeClr val="accent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en-US" sz="1000">
                <a:solidFill>
                  <a:schemeClr val="accent1"/>
                </a:solidFill>
              </a:rPr>
              <a:t>Net Profit Rate : 18-21%</a:t>
            </a:r>
            <a:endParaRPr sz="1000">
              <a:solidFill>
                <a:schemeClr val="accent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en-US" sz="1000">
                <a:solidFill>
                  <a:schemeClr val="accent1"/>
                </a:solidFill>
              </a:rPr>
              <a:t>Cash Flow(2023): 9,780 million USD</a:t>
            </a:r>
            <a:endParaRPr sz="1000">
              <a:solidFill>
                <a:schemeClr val="accent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en-US" sz="1000">
                <a:solidFill>
                  <a:schemeClr val="accent1"/>
                </a:solidFill>
              </a:rPr>
              <a:t>Debt(2023): 1,400 million USD</a:t>
            </a:r>
            <a:endParaRPr sz="1000">
              <a:solidFill>
                <a:schemeClr val="accent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en-US" sz="1000">
                <a:solidFill>
                  <a:schemeClr val="accent1"/>
                </a:solidFill>
              </a:rPr>
              <a:t>Stock Performance &amp; Valuation :</a:t>
            </a:r>
            <a:endParaRPr sz="1000">
              <a:solidFill>
                <a:schemeClr val="accent1"/>
              </a:solidFill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</a:pPr>
            <a:r>
              <a:rPr lang="en-US" sz="1000" b="1">
                <a:solidFill>
                  <a:schemeClr val="accent1"/>
                </a:solidFill>
              </a:rPr>
              <a:t>Price/earnings ratio</a:t>
            </a:r>
            <a:r>
              <a:rPr lang="en-US" sz="1000">
                <a:solidFill>
                  <a:schemeClr val="accent1"/>
                </a:solidFill>
              </a:rPr>
              <a:t>(2025):</a:t>
            </a:r>
            <a:r>
              <a:rPr lang="en-US" sz="1000" b="1">
                <a:solidFill>
                  <a:schemeClr val="accent1"/>
                </a:solidFill>
              </a:rPr>
              <a:t> </a:t>
            </a:r>
            <a:r>
              <a:rPr lang="en-US" sz="1000">
                <a:solidFill>
                  <a:schemeClr val="accent1"/>
                </a:solidFill>
              </a:rPr>
              <a:t>70+</a:t>
            </a:r>
            <a:endParaRPr sz="1000">
              <a:solidFill>
                <a:schemeClr val="accent1"/>
              </a:solidFill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</a:pPr>
            <a:r>
              <a:rPr lang="en-US" sz="1000">
                <a:solidFill>
                  <a:schemeClr val="accent1"/>
                </a:solidFill>
              </a:rPr>
              <a:t>Market Capitalization(2025): 94,500 million USD</a:t>
            </a:r>
            <a:endParaRPr sz="1000">
              <a:solidFill>
                <a:schemeClr val="accent1"/>
              </a:solidFill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</a:pPr>
            <a:r>
              <a:rPr lang="en-US" sz="1000" b="1">
                <a:solidFill>
                  <a:schemeClr val="accent1"/>
                </a:solidFill>
              </a:rPr>
              <a:t>Enterprise value/EBITDA : </a:t>
            </a:r>
            <a:r>
              <a:rPr lang="en-US" sz="1000">
                <a:solidFill>
                  <a:schemeClr val="accent1"/>
                </a:solidFill>
              </a:rPr>
              <a:t>30-40X</a:t>
            </a:r>
            <a:endParaRPr sz="1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</a:endParaRPr>
          </a:p>
        </p:txBody>
      </p:sp>
      <p:sp>
        <p:nvSpPr>
          <p:cNvPr id="380" name="Google Shape;380;g331e3ba2160_0_6"/>
          <p:cNvSpPr/>
          <p:nvPr/>
        </p:nvSpPr>
        <p:spPr>
          <a:xfrm>
            <a:off x="4655525" y="3636075"/>
            <a:ext cx="1628700" cy="847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g331e3ba2160_0_6"/>
          <p:cNvSpPr txBox="1"/>
          <p:nvPr/>
        </p:nvSpPr>
        <p:spPr>
          <a:xfrm>
            <a:off x="4696625" y="3687825"/>
            <a:ext cx="16287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Sales :</a:t>
            </a:r>
            <a: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Eu/Mid East/Africa :45%; 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Asia: 29%; </a:t>
            </a:r>
            <a:b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Americas : 26%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g331e3ba2160_0_6"/>
          <p:cNvSpPr/>
          <p:nvPr/>
        </p:nvSpPr>
        <p:spPr>
          <a:xfrm>
            <a:off x="4384588" y="4074200"/>
            <a:ext cx="195300" cy="6885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g331e3ba2160_0_6"/>
          <p:cNvSpPr/>
          <p:nvPr/>
        </p:nvSpPr>
        <p:spPr>
          <a:xfrm>
            <a:off x="4609850" y="4618300"/>
            <a:ext cx="1628700" cy="847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g331e3ba2160_0_6"/>
          <p:cNvSpPr txBox="1"/>
          <p:nvPr/>
        </p:nvSpPr>
        <p:spPr>
          <a:xfrm>
            <a:off x="4650950" y="4568638"/>
            <a:ext cx="16287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Growth :</a:t>
            </a:r>
            <a: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Ferrari continued raised 3.3% shipments per year since 2022 and 18.5% jump over 2021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g331e3ba2160_0_6"/>
          <p:cNvSpPr/>
          <p:nvPr/>
        </p:nvSpPr>
        <p:spPr>
          <a:xfrm>
            <a:off x="6801575" y="3948709"/>
            <a:ext cx="1355100" cy="106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g331e3ba2160_0_6"/>
          <p:cNvSpPr txBox="1"/>
          <p:nvPr/>
        </p:nvSpPr>
        <p:spPr>
          <a:xfrm>
            <a:off x="6859700" y="4030888"/>
            <a:ext cx="13710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Low volume of production, </a:t>
            </a:r>
            <a:br>
              <a:rPr lang="en-US" sz="1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 price &amp; Customization and special editions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7" name="Google Shape;387;g331e3ba2160_0_6"/>
          <p:cNvCxnSpPr/>
          <p:nvPr/>
        </p:nvCxnSpPr>
        <p:spPr>
          <a:xfrm rot="10800000" flipH="1">
            <a:off x="6318463" y="4667863"/>
            <a:ext cx="444300" cy="32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g331e3ba2160_0_6"/>
          <p:cNvCxnSpPr/>
          <p:nvPr/>
        </p:nvCxnSpPr>
        <p:spPr>
          <a:xfrm>
            <a:off x="6343175" y="4171550"/>
            <a:ext cx="395100" cy="24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g331e3ba2160_0_6"/>
          <p:cNvSpPr txBox="1"/>
          <p:nvPr/>
        </p:nvSpPr>
        <p:spPr>
          <a:xfrm>
            <a:off x="8400150" y="3568863"/>
            <a:ext cx="2791500" cy="13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Electrification Roadmap: </a:t>
            </a:r>
            <a:r>
              <a:rPr lang="en-US" sz="1100">
                <a:solidFill>
                  <a:schemeClr val="lt1"/>
                </a:solidFill>
              </a:rPr>
              <a:t>By </a:t>
            </a:r>
            <a:r>
              <a:rPr lang="en-US" sz="1100" b="1">
                <a:solidFill>
                  <a:schemeClr val="lt1"/>
                </a:solidFill>
              </a:rPr>
              <a:t>2026</a:t>
            </a:r>
            <a:r>
              <a:rPr lang="en-US" sz="1100">
                <a:solidFill>
                  <a:schemeClr val="lt1"/>
                </a:solidFill>
              </a:rPr>
              <a:t>, </a:t>
            </a:r>
            <a:r>
              <a:rPr lang="en-US" sz="1100" b="1">
                <a:solidFill>
                  <a:schemeClr val="lt1"/>
                </a:solidFill>
              </a:rPr>
              <a:t>60%</a:t>
            </a:r>
            <a:r>
              <a:rPr lang="en-US" sz="1100">
                <a:solidFill>
                  <a:schemeClr val="lt1"/>
                </a:solidFill>
              </a:rPr>
              <a:t> of Ferrari vehicles be hybrid or fully electric, and will be</a:t>
            </a:r>
            <a:r>
              <a:rPr lang="en-US" sz="1100" b="1">
                <a:solidFill>
                  <a:schemeClr val="lt1"/>
                </a:solidFill>
              </a:rPr>
              <a:t> 80% by 2030</a:t>
            </a: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 b="1">
                <a:solidFill>
                  <a:schemeClr val="lt1"/>
                </a:solidFill>
              </a:rPr>
              <a:t>Motorsport and R&amp;D Innovation– Hypercar 499P</a:t>
            </a: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 b="1">
                <a:solidFill>
                  <a:schemeClr val="lt1"/>
                </a:solidFill>
              </a:rPr>
              <a:t>Luxury Brand Positioning-keep the brand exclusive even as the business grows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0" name="Google Shape;390;g331e3ba2160_0_6"/>
          <p:cNvPicPr preferRelativeResize="0"/>
          <p:nvPr/>
        </p:nvPicPr>
        <p:blipFill rotWithShape="1">
          <a:blip r:embed="rId6">
            <a:alphaModFix/>
          </a:blip>
          <a:srcRect l="3577"/>
          <a:stretch/>
        </p:blipFill>
        <p:spPr>
          <a:xfrm>
            <a:off x="427425" y="3401104"/>
            <a:ext cx="3869402" cy="216227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31e3ba2160_0_6"/>
          <p:cNvSpPr txBox="1"/>
          <p:nvPr/>
        </p:nvSpPr>
        <p:spPr>
          <a:xfrm>
            <a:off x="457200" y="32004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Earnings Per Share Trend: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g331e3ba2160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3675" y="1237625"/>
            <a:ext cx="3869398" cy="216161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31e3ba2160_0_6"/>
          <p:cNvSpPr txBox="1"/>
          <p:nvPr/>
        </p:nvSpPr>
        <p:spPr>
          <a:xfrm>
            <a:off x="5410200" y="9144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Ferrari Revenue and Margin: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7209</Words>
  <Application>Microsoft Office PowerPoint</Application>
  <PresentationFormat>Widescreen</PresentationFormat>
  <Paragraphs>859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Lato</vt:lpstr>
      <vt:lpstr>Playfair Display</vt:lpstr>
      <vt:lpstr>Arial</vt:lpstr>
      <vt:lpstr>Times New Roman</vt:lpstr>
      <vt:lpstr>Calibri</vt:lpstr>
      <vt:lpstr>Roboto</vt:lpstr>
      <vt:lpstr>Inter</vt:lpstr>
      <vt:lpstr>Office Theme</vt:lpstr>
      <vt:lpstr>Coral</vt:lpstr>
      <vt:lpstr>Coral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windows</dc:creator>
  <cp:lastModifiedBy>Liuxin Pan</cp:lastModifiedBy>
  <cp:revision>1</cp:revision>
  <dcterms:modified xsi:type="dcterms:W3CDTF">2025-05-08T13:41:56Z</dcterms:modified>
</cp:coreProperties>
</file>